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3"/>
  </p:notesMasterIdLst>
  <p:sldIdLst>
    <p:sldId id="310" r:id="rId2"/>
  </p:sldIdLst>
  <p:sldSz cx="25201563" cy="35999738"/>
  <p:notesSz cx="7315200" cy="96012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066" userDrawn="1">
          <p15:clr>
            <a:srgbClr val="A4A3A4"/>
          </p15:clr>
        </p15:guide>
        <p15:guide id="3" pos="7602" userDrawn="1">
          <p15:clr>
            <a:srgbClr val="A4A3A4"/>
          </p15:clr>
        </p15:guide>
        <p15:guide id="5" pos="594" userDrawn="1">
          <p15:clr>
            <a:srgbClr val="A4A3A4"/>
          </p15:clr>
        </p15:guide>
        <p15:guide id="6" orient="horz" pos="3491" userDrawn="1">
          <p15:clr>
            <a:srgbClr val="A4A3A4"/>
          </p15:clr>
        </p15:guide>
        <p15:guide id="7" pos="1074" userDrawn="1">
          <p15:clr>
            <a:srgbClr val="A4A3A4"/>
          </p15:clr>
        </p15:guide>
        <p15:guide id="8" pos="8082" userDrawn="1">
          <p15:clr>
            <a:srgbClr val="A4A3A4"/>
          </p15:clr>
        </p15:guide>
        <p15:guide id="9" orient="horz" pos="5819" userDrawn="1">
          <p15:clr>
            <a:srgbClr val="A4A3A4"/>
          </p15:clr>
        </p15:guide>
        <p15:guide id="10" orient="horz" pos="89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lli, Claudia" initials="SC" lastIdx="4" clrIdx="0">
    <p:extLst>
      <p:ext uri="{19B8F6BF-5375-455C-9EA6-DF929625EA0E}">
        <p15:presenceInfo xmlns:p15="http://schemas.microsoft.com/office/powerpoint/2012/main" userId="S::simonc8@medtronic.com::8278c369-f2c7-4623-a115-fb0d224bf4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38D"/>
    <a:srgbClr val="54BFE9"/>
    <a:srgbClr val="5B9BD5"/>
    <a:srgbClr val="53C0E9"/>
    <a:srgbClr val="54C0E9"/>
    <a:srgbClr val="00C2EC"/>
    <a:srgbClr val="50BFE9"/>
    <a:srgbClr val="FFFFFF"/>
    <a:srgbClr val="9EADA9"/>
    <a:srgbClr val="A3D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26904-E1C0-4DD0-9B0D-7806324272B1}" v="24" dt="2021-12-11T16:06:52.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6343" autoAdjust="0"/>
  </p:normalViewPr>
  <p:slideViewPr>
    <p:cSldViewPr snapToGrid="0" showGuides="1">
      <p:cViewPr varScale="1">
        <p:scale>
          <a:sx n="21" d="100"/>
          <a:sy n="21" d="100"/>
        </p:scale>
        <p:origin x="3248" y="272"/>
      </p:cViewPr>
      <p:guideLst>
        <p:guide pos="15066"/>
        <p:guide pos="7602"/>
        <p:guide pos="594"/>
        <p:guide orient="horz" pos="3491"/>
        <p:guide pos="1074"/>
        <p:guide pos="8082"/>
        <p:guide orient="horz" pos="5819"/>
        <p:guide orient="horz" pos="893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D1CB04D-1C75-43E0-9B64-B7DDAA42BB2C}" type="datetimeFigureOut">
              <a:rPr lang="en-US" smtClean="0"/>
              <a:t>1/10/22</a:t>
            </a:fld>
            <a:endParaRPr lang="en-US"/>
          </a:p>
        </p:txBody>
      </p:sp>
      <p:sp>
        <p:nvSpPr>
          <p:cNvPr id="4" name="Slide Image Placeholder 3"/>
          <p:cNvSpPr>
            <a:spLocks noGrp="1" noRot="1" noChangeAspect="1"/>
          </p:cNvSpPr>
          <p:nvPr>
            <p:ph type="sldImg" idx="2"/>
          </p:nvPr>
        </p:nvSpPr>
        <p:spPr>
          <a:xfrm>
            <a:off x="2524125" y="1200150"/>
            <a:ext cx="22669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6C2670-3342-473C-969D-FDFF399F2050}" type="slidenum">
              <a:rPr lang="en-US" smtClean="0"/>
              <a:t>‹N›</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24125" y="1200150"/>
            <a:ext cx="2266950" cy="32400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0873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90117" y="5891626"/>
            <a:ext cx="21421329" cy="12533242"/>
          </a:xfrm>
        </p:spPr>
        <p:txBody>
          <a:bodyPr anchor="b"/>
          <a:lstStyle>
            <a:lvl1pPr algn="ctr">
              <a:defRPr sz="16537"/>
            </a:lvl1pPr>
          </a:lstStyle>
          <a:p>
            <a:r>
              <a:rPr lang="en-US"/>
              <a:t>Click to edit Master title style</a:t>
            </a:r>
            <a:endParaRPr lang="en-US" dirty="0"/>
          </a:p>
        </p:txBody>
      </p:sp>
      <p:sp>
        <p:nvSpPr>
          <p:cNvPr id="3" name="Subtitle 2"/>
          <p:cNvSpPr>
            <a:spLocks noGrp="1"/>
          </p:cNvSpPr>
          <p:nvPr>
            <p:ph type="subTitle" idx="1"/>
          </p:nvPr>
        </p:nvSpPr>
        <p:spPr>
          <a:xfrm>
            <a:off x="3150196" y="18908198"/>
            <a:ext cx="18901172" cy="8691601"/>
          </a:xfrm>
        </p:spPr>
        <p:txBody>
          <a:bodyPr/>
          <a:lstStyle>
            <a:lvl1pPr marL="0" indent="0" algn="ctr">
              <a:buNone/>
              <a:defRPr sz="6615"/>
            </a:lvl1pPr>
            <a:lvl2pPr marL="1260089" indent="0" algn="ctr">
              <a:buNone/>
              <a:defRPr sz="5512"/>
            </a:lvl2pPr>
            <a:lvl3pPr marL="2520178" indent="0" algn="ctr">
              <a:buNone/>
              <a:defRPr sz="4961"/>
            </a:lvl3pPr>
            <a:lvl4pPr marL="3780267" indent="0" algn="ctr">
              <a:buNone/>
              <a:defRPr sz="4410"/>
            </a:lvl4pPr>
            <a:lvl5pPr marL="5040356" indent="0" algn="ctr">
              <a:buNone/>
              <a:defRPr sz="4410"/>
            </a:lvl5pPr>
            <a:lvl6pPr marL="6300445" indent="0" algn="ctr">
              <a:buNone/>
              <a:defRPr sz="4410"/>
            </a:lvl6pPr>
            <a:lvl7pPr marL="7560534" indent="0" algn="ctr">
              <a:buNone/>
              <a:defRPr sz="4410"/>
            </a:lvl7pPr>
            <a:lvl8pPr marL="8820622" indent="0" algn="ctr">
              <a:buNone/>
              <a:defRPr sz="4410"/>
            </a:lvl8pPr>
            <a:lvl9pPr marL="10080711" indent="0" algn="ctr">
              <a:buNone/>
              <a:defRPr sz="441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7411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169057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4870" y="1916653"/>
            <a:ext cx="5434087"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609" y="1916653"/>
            <a:ext cx="15987242"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84596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16549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483" y="8974945"/>
            <a:ext cx="21736348" cy="14974888"/>
          </a:xfrm>
        </p:spPr>
        <p:txBody>
          <a:bodyPr anchor="b"/>
          <a:lstStyle>
            <a:lvl1pPr>
              <a:defRPr sz="16537"/>
            </a:lvl1pPr>
          </a:lstStyle>
          <a:p>
            <a:r>
              <a:rPr lang="en-US"/>
              <a:t>Click to edit Master title style</a:t>
            </a:r>
            <a:endParaRPr lang="en-US" dirty="0"/>
          </a:p>
        </p:txBody>
      </p:sp>
      <p:sp>
        <p:nvSpPr>
          <p:cNvPr id="3" name="Text Placeholder 2"/>
          <p:cNvSpPr>
            <a:spLocks noGrp="1"/>
          </p:cNvSpPr>
          <p:nvPr>
            <p:ph type="body" idx="1"/>
          </p:nvPr>
        </p:nvSpPr>
        <p:spPr>
          <a:xfrm>
            <a:off x="1719483" y="24091502"/>
            <a:ext cx="21736348" cy="7874940"/>
          </a:xfrm>
        </p:spPr>
        <p:txBody>
          <a:bodyPr/>
          <a:lstStyle>
            <a:lvl1pPr marL="0" indent="0">
              <a:buNone/>
              <a:defRPr sz="6615">
                <a:solidFill>
                  <a:schemeClr val="tx1"/>
                </a:solidFill>
              </a:defRPr>
            </a:lvl1pPr>
            <a:lvl2pPr marL="1260089" indent="0">
              <a:buNone/>
              <a:defRPr sz="5512">
                <a:solidFill>
                  <a:schemeClr val="tx1">
                    <a:tint val="75000"/>
                  </a:schemeClr>
                </a:solidFill>
              </a:defRPr>
            </a:lvl2pPr>
            <a:lvl3pPr marL="2520178" indent="0">
              <a:buNone/>
              <a:defRPr sz="4961">
                <a:solidFill>
                  <a:schemeClr val="tx1">
                    <a:tint val="75000"/>
                  </a:schemeClr>
                </a:solidFill>
              </a:defRPr>
            </a:lvl3pPr>
            <a:lvl4pPr marL="3780267" indent="0">
              <a:buNone/>
              <a:defRPr sz="4410">
                <a:solidFill>
                  <a:schemeClr val="tx1">
                    <a:tint val="75000"/>
                  </a:schemeClr>
                </a:solidFill>
              </a:defRPr>
            </a:lvl4pPr>
            <a:lvl5pPr marL="5040356" indent="0">
              <a:buNone/>
              <a:defRPr sz="4410">
                <a:solidFill>
                  <a:schemeClr val="tx1">
                    <a:tint val="75000"/>
                  </a:schemeClr>
                </a:solidFill>
              </a:defRPr>
            </a:lvl5pPr>
            <a:lvl6pPr marL="6300445" indent="0">
              <a:buNone/>
              <a:defRPr sz="4410">
                <a:solidFill>
                  <a:schemeClr val="tx1">
                    <a:tint val="75000"/>
                  </a:schemeClr>
                </a:solidFill>
              </a:defRPr>
            </a:lvl6pPr>
            <a:lvl7pPr marL="7560534" indent="0">
              <a:buNone/>
              <a:defRPr sz="4410">
                <a:solidFill>
                  <a:schemeClr val="tx1">
                    <a:tint val="75000"/>
                  </a:schemeClr>
                </a:solidFill>
              </a:defRPr>
            </a:lvl7pPr>
            <a:lvl8pPr marL="8820622" indent="0">
              <a:buNone/>
              <a:defRPr sz="4410">
                <a:solidFill>
                  <a:schemeClr val="tx1">
                    <a:tint val="75000"/>
                  </a:schemeClr>
                </a:solidFill>
              </a:defRPr>
            </a:lvl8pPr>
            <a:lvl9pPr marL="10080711" indent="0">
              <a:buNone/>
              <a:defRPr sz="441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84275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608" y="9583264"/>
            <a:ext cx="10710664"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8291" y="9583264"/>
            <a:ext cx="10710664"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369634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890" y="1916661"/>
            <a:ext cx="2173634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893" y="8824938"/>
            <a:ext cx="10661441" cy="4324966"/>
          </a:xfrm>
        </p:spPr>
        <p:txBody>
          <a:bodyPr anchor="b"/>
          <a:lstStyle>
            <a:lvl1pPr marL="0" indent="0">
              <a:buNone/>
              <a:defRPr sz="6615" b="1"/>
            </a:lvl1pPr>
            <a:lvl2pPr marL="1260089" indent="0">
              <a:buNone/>
              <a:defRPr sz="5512" b="1"/>
            </a:lvl2pPr>
            <a:lvl3pPr marL="2520178" indent="0">
              <a:buNone/>
              <a:defRPr sz="4961" b="1"/>
            </a:lvl3pPr>
            <a:lvl4pPr marL="3780267" indent="0">
              <a:buNone/>
              <a:defRPr sz="4410" b="1"/>
            </a:lvl4pPr>
            <a:lvl5pPr marL="5040356" indent="0">
              <a:buNone/>
              <a:defRPr sz="4410" b="1"/>
            </a:lvl5pPr>
            <a:lvl6pPr marL="6300445" indent="0">
              <a:buNone/>
              <a:defRPr sz="4410" b="1"/>
            </a:lvl6pPr>
            <a:lvl7pPr marL="7560534" indent="0">
              <a:buNone/>
              <a:defRPr sz="4410" b="1"/>
            </a:lvl7pPr>
            <a:lvl8pPr marL="8820622" indent="0">
              <a:buNone/>
              <a:defRPr sz="4410" b="1"/>
            </a:lvl8pPr>
            <a:lvl9pPr marL="10080711" indent="0">
              <a:buNone/>
              <a:defRPr sz="4410" b="1"/>
            </a:lvl9pPr>
          </a:lstStyle>
          <a:p>
            <a:pPr lvl="0"/>
            <a:r>
              <a:rPr lang="en-US"/>
              <a:t>Click to edit Master text styles</a:t>
            </a:r>
          </a:p>
        </p:txBody>
      </p:sp>
      <p:sp>
        <p:nvSpPr>
          <p:cNvPr id="4" name="Content Placeholder 3"/>
          <p:cNvSpPr>
            <a:spLocks noGrp="1"/>
          </p:cNvSpPr>
          <p:nvPr>
            <p:ph sz="half" idx="2"/>
          </p:nvPr>
        </p:nvSpPr>
        <p:spPr>
          <a:xfrm>
            <a:off x="1735893" y="13149904"/>
            <a:ext cx="10661441"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8293" y="8824938"/>
            <a:ext cx="10713947" cy="4324966"/>
          </a:xfrm>
        </p:spPr>
        <p:txBody>
          <a:bodyPr anchor="b"/>
          <a:lstStyle>
            <a:lvl1pPr marL="0" indent="0">
              <a:buNone/>
              <a:defRPr sz="6615" b="1"/>
            </a:lvl1pPr>
            <a:lvl2pPr marL="1260089" indent="0">
              <a:buNone/>
              <a:defRPr sz="5512" b="1"/>
            </a:lvl2pPr>
            <a:lvl3pPr marL="2520178" indent="0">
              <a:buNone/>
              <a:defRPr sz="4961" b="1"/>
            </a:lvl3pPr>
            <a:lvl4pPr marL="3780267" indent="0">
              <a:buNone/>
              <a:defRPr sz="4410" b="1"/>
            </a:lvl4pPr>
            <a:lvl5pPr marL="5040356" indent="0">
              <a:buNone/>
              <a:defRPr sz="4410" b="1"/>
            </a:lvl5pPr>
            <a:lvl6pPr marL="6300445" indent="0">
              <a:buNone/>
              <a:defRPr sz="4410" b="1"/>
            </a:lvl6pPr>
            <a:lvl7pPr marL="7560534" indent="0">
              <a:buNone/>
              <a:defRPr sz="4410" b="1"/>
            </a:lvl7pPr>
            <a:lvl8pPr marL="8820622" indent="0">
              <a:buNone/>
              <a:defRPr sz="4410" b="1"/>
            </a:lvl8pPr>
            <a:lvl9pPr marL="10080711" indent="0">
              <a:buNone/>
              <a:defRPr sz="4410" b="1"/>
            </a:lvl9pPr>
          </a:lstStyle>
          <a:p>
            <a:pPr lvl="0"/>
            <a:r>
              <a:rPr lang="en-US"/>
              <a:t>Click to edit Master text styles</a:t>
            </a:r>
          </a:p>
        </p:txBody>
      </p:sp>
      <p:sp>
        <p:nvSpPr>
          <p:cNvPr id="6" name="Content Placeholder 5"/>
          <p:cNvSpPr>
            <a:spLocks noGrp="1"/>
          </p:cNvSpPr>
          <p:nvPr>
            <p:ph sz="quarter" idx="4"/>
          </p:nvPr>
        </p:nvSpPr>
        <p:spPr>
          <a:xfrm>
            <a:off x="12758293" y="13149904"/>
            <a:ext cx="10713947"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4340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66478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31227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890" y="2399982"/>
            <a:ext cx="8128160" cy="8399939"/>
          </a:xfrm>
        </p:spPr>
        <p:txBody>
          <a:bodyPr anchor="b"/>
          <a:lstStyle>
            <a:lvl1pPr>
              <a:defRPr sz="8820"/>
            </a:lvl1pPr>
          </a:lstStyle>
          <a:p>
            <a:r>
              <a:rPr lang="en-US"/>
              <a:t>Click to edit Master title style</a:t>
            </a:r>
            <a:endParaRPr lang="en-US" dirty="0"/>
          </a:p>
        </p:txBody>
      </p:sp>
      <p:sp>
        <p:nvSpPr>
          <p:cNvPr id="3" name="Content Placeholder 2"/>
          <p:cNvSpPr>
            <a:spLocks noGrp="1"/>
          </p:cNvSpPr>
          <p:nvPr>
            <p:ph idx="1"/>
          </p:nvPr>
        </p:nvSpPr>
        <p:spPr>
          <a:xfrm>
            <a:off x="10713947" y="5183304"/>
            <a:ext cx="12758291" cy="25583147"/>
          </a:xfrm>
        </p:spPr>
        <p:txBody>
          <a:bodyPr/>
          <a:lstStyle>
            <a:lvl1pPr>
              <a:defRPr sz="8820"/>
            </a:lvl1pPr>
            <a:lvl2pPr>
              <a:defRPr sz="7717"/>
            </a:lvl2pPr>
            <a:lvl3pPr>
              <a:defRPr sz="6615"/>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890" y="10799922"/>
            <a:ext cx="8128160" cy="20008190"/>
          </a:xfrm>
        </p:spPr>
        <p:txBody>
          <a:bodyPr/>
          <a:lstStyle>
            <a:lvl1pPr marL="0" indent="0">
              <a:buNone/>
              <a:defRPr sz="4410"/>
            </a:lvl1pPr>
            <a:lvl2pPr marL="1260089" indent="0">
              <a:buNone/>
              <a:defRPr sz="3859"/>
            </a:lvl2pPr>
            <a:lvl3pPr marL="2520178" indent="0">
              <a:buNone/>
              <a:defRPr sz="3307"/>
            </a:lvl3pPr>
            <a:lvl4pPr marL="3780267" indent="0">
              <a:buNone/>
              <a:defRPr sz="2756"/>
            </a:lvl4pPr>
            <a:lvl5pPr marL="5040356" indent="0">
              <a:buNone/>
              <a:defRPr sz="2756"/>
            </a:lvl5pPr>
            <a:lvl6pPr marL="6300445" indent="0">
              <a:buNone/>
              <a:defRPr sz="2756"/>
            </a:lvl6pPr>
            <a:lvl7pPr marL="7560534" indent="0">
              <a:buNone/>
              <a:defRPr sz="2756"/>
            </a:lvl7pPr>
            <a:lvl8pPr marL="8820622" indent="0">
              <a:buNone/>
              <a:defRPr sz="2756"/>
            </a:lvl8pPr>
            <a:lvl9pPr marL="10080711"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81479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890" y="2399982"/>
            <a:ext cx="8128160" cy="8399939"/>
          </a:xfrm>
        </p:spPr>
        <p:txBody>
          <a:bodyPr anchor="b"/>
          <a:lstStyle>
            <a:lvl1pPr>
              <a:defRPr sz="88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947" y="5183304"/>
            <a:ext cx="12758291" cy="25583147"/>
          </a:xfrm>
        </p:spPr>
        <p:txBody>
          <a:bodyPr anchor="t"/>
          <a:lstStyle>
            <a:lvl1pPr marL="0" indent="0">
              <a:buNone/>
              <a:defRPr sz="8820"/>
            </a:lvl1pPr>
            <a:lvl2pPr marL="1260089" indent="0">
              <a:buNone/>
              <a:defRPr sz="7717"/>
            </a:lvl2pPr>
            <a:lvl3pPr marL="2520178" indent="0">
              <a:buNone/>
              <a:defRPr sz="6615"/>
            </a:lvl3pPr>
            <a:lvl4pPr marL="3780267" indent="0">
              <a:buNone/>
              <a:defRPr sz="5512"/>
            </a:lvl4pPr>
            <a:lvl5pPr marL="5040356" indent="0">
              <a:buNone/>
              <a:defRPr sz="5512"/>
            </a:lvl5pPr>
            <a:lvl6pPr marL="6300445" indent="0">
              <a:buNone/>
              <a:defRPr sz="5512"/>
            </a:lvl6pPr>
            <a:lvl7pPr marL="7560534" indent="0">
              <a:buNone/>
              <a:defRPr sz="5512"/>
            </a:lvl7pPr>
            <a:lvl8pPr marL="8820622" indent="0">
              <a:buNone/>
              <a:defRPr sz="5512"/>
            </a:lvl8pPr>
            <a:lvl9pPr marL="10080711"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890" y="10799922"/>
            <a:ext cx="8128160" cy="20008190"/>
          </a:xfrm>
        </p:spPr>
        <p:txBody>
          <a:bodyPr/>
          <a:lstStyle>
            <a:lvl1pPr marL="0" indent="0">
              <a:buNone/>
              <a:defRPr sz="4410"/>
            </a:lvl1pPr>
            <a:lvl2pPr marL="1260089" indent="0">
              <a:buNone/>
              <a:defRPr sz="3859"/>
            </a:lvl2pPr>
            <a:lvl3pPr marL="2520178" indent="0">
              <a:buNone/>
              <a:defRPr sz="3307"/>
            </a:lvl3pPr>
            <a:lvl4pPr marL="3780267" indent="0">
              <a:buNone/>
              <a:defRPr sz="2756"/>
            </a:lvl4pPr>
            <a:lvl5pPr marL="5040356" indent="0">
              <a:buNone/>
              <a:defRPr sz="2756"/>
            </a:lvl5pPr>
            <a:lvl6pPr marL="6300445" indent="0">
              <a:buNone/>
              <a:defRPr sz="2756"/>
            </a:lvl6pPr>
            <a:lvl7pPr marL="7560534" indent="0">
              <a:buNone/>
              <a:defRPr sz="2756"/>
            </a:lvl7pPr>
            <a:lvl8pPr marL="8820622" indent="0">
              <a:buNone/>
              <a:defRPr sz="2756"/>
            </a:lvl8pPr>
            <a:lvl9pPr marL="10080711"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06481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608" y="1916661"/>
            <a:ext cx="2173634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608" y="9583264"/>
            <a:ext cx="2173634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607" y="33366432"/>
            <a:ext cx="5670352"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3F135061-2F74-46D4-9F8F-C77EF304855D}" type="datetimeFigureOut">
              <a:rPr lang="en-US" smtClean="0"/>
              <a:t>1/10/22</a:t>
            </a:fld>
            <a:endParaRPr lang="en-US"/>
          </a:p>
        </p:txBody>
      </p:sp>
      <p:sp>
        <p:nvSpPr>
          <p:cNvPr id="5" name="Footer Placeholder 4"/>
          <p:cNvSpPr>
            <a:spLocks noGrp="1"/>
          </p:cNvSpPr>
          <p:nvPr>
            <p:ph type="ftr" sz="quarter" idx="3"/>
          </p:nvPr>
        </p:nvSpPr>
        <p:spPr>
          <a:xfrm>
            <a:off x="8348018" y="33366432"/>
            <a:ext cx="8505528"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8604" y="33366432"/>
            <a:ext cx="5670352"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63FC52CE-B062-47D6-A8CB-AF6B214D1AE5}" type="slidenum">
              <a:rPr lang="en-US" smtClean="0"/>
              <a:t>‹N›</a:t>
            </a:fld>
            <a:endParaRPr lang="en-US"/>
          </a:p>
        </p:txBody>
      </p:sp>
    </p:spTree>
    <p:extLst>
      <p:ext uri="{BB962C8B-B14F-4D97-AF65-F5344CB8AC3E}">
        <p14:creationId xmlns:p14="http://schemas.microsoft.com/office/powerpoint/2010/main" val="41516579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520178" rtl="0" eaLnBrk="1" latinLnBrk="0" hangingPunct="1">
        <a:lnSpc>
          <a:spcPct val="90000"/>
        </a:lnSpc>
        <a:spcBef>
          <a:spcPct val="0"/>
        </a:spcBef>
        <a:buNone/>
        <a:defRPr sz="12127" kern="1200">
          <a:solidFill>
            <a:schemeClr val="tx1"/>
          </a:solidFill>
          <a:latin typeface="+mj-lt"/>
          <a:ea typeface="+mj-ea"/>
          <a:cs typeface="+mj-cs"/>
        </a:defRPr>
      </a:lvl1pPr>
    </p:titleStyle>
    <p:bodyStyle>
      <a:lvl1pPr marL="630044" indent="-630044" algn="l" defTabSz="2520178"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90133" indent="-630044" algn="l" defTabSz="2520178" rtl="0" eaLnBrk="1" latinLnBrk="0" hangingPunct="1">
        <a:lnSpc>
          <a:spcPct val="90000"/>
        </a:lnSpc>
        <a:spcBef>
          <a:spcPts val="1378"/>
        </a:spcBef>
        <a:buFont typeface="Arial" panose="020B0604020202020204" pitchFamily="34" charset="0"/>
        <a:buChar char="•"/>
        <a:defRPr sz="6615" kern="1200">
          <a:solidFill>
            <a:schemeClr val="tx1"/>
          </a:solidFill>
          <a:latin typeface="+mn-lt"/>
          <a:ea typeface="+mn-ea"/>
          <a:cs typeface="+mn-cs"/>
        </a:defRPr>
      </a:lvl2pPr>
      <a:lvl3pPr marL="3150222" indent="-630044" algn="l" defTabSz="2520178"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10311"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70400"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30489"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90578"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50667"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10756"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20178" rtl="0" eaLnBrk="1" latinLnBrk="0" hangingPunct="1">
        <a:defRPr sz="4961" kern="1200">
          <a:solidFill>
            <a:schemeClr val="tx1"/>
          </a:solidFill>
          <a:latin typeface="+mn-lt"/>
          <a:ea typeface="+mn-ea"/>
          <a:cs typeface="+mn-cs"/>
        </a:defRPr>
      </a:lvl1pPr>
      <a:lvl2pPr marL="1260089" algn="l" defTabSz="2520178" rtl="0" eaLnBrk="1" latinLnBrk="0" hangingPunct="1">
        <a:defRPr sz="4961" kern="1200">
          <a:solidFill>
            <a:schemeClr val="tx1"/>
          </a:solidFill>
          <a:latin typeface="+mn-lt"/>
          <a:ea typeface="+mn-ea"/>
          <a:cs typeface="+mn-cs"/>
        </a:defRPr>
      </a:lvl2pPr>
      <a:lvl3pPr marL="2520178" algn="l" defTabSz="2520178" rtl="0" eaLnBrk="1" latinLnBrk="0" hangingPunct="1">
        <a:defRPr sz="4961" kern="1200">
          <a:solidFill>
            <a:schemeClr val="tx1"/>
          </a:solidFill>
          <a:latin typeface="+mn-lt"/>
          <a:ea typeface="+mn-ea"/>
          <a:cs typeface="+mn-cs"/>
        </a:defRPr>
      </a:lvl3pPr>
      <a:lvl4pPr marL="3780267" algn="l" defTabSz="2520178" rtl="0" eaLnBrk="1" latinLnBrk="0" hangingPunct="1">
        <a:defRPr sz="4961" kern="1200">
          <a:solidFill>
            <a:schemeClr val="tx1"/>
          </a:solidFill>
          <a:latin typeface="+mn-lt"/>
          <a:ea typeface="+mn-ea"/>
          <a:cs typeface="+mn-cs"/>
        </a:defRPr>
      </a:lvl4pPr>
      <a:lvl5pPr marL="5040356" algn="l" defTabSz="2520178" rtl="0" eaLnBrk="1" latinLnBrk="0" hangingPunct="1">
        <a:defRPr sz="4961" kern="1200">
          <a:solidFill>
            <a:schemeClr val="tx1"/>
          </a:solidFill>
          <a:latin typeface="+mn-lt"/>
          <a:ea typeface="+mn-ea"/>
          <a:cs typeface="+mn-cs"/>
        </a:defRPr>
      </a:lvl5pPr>
      <a:lvl6pPr marL="6300445" algn="l" defTabSz="2520178" rtl="0" eaLnBrk="1" latinLnBrk="0" hangingPunct="1">
        <a:defRPr sz="4961" kern="1200">
          <a:solidFill>
            <a:schemeClr val="tx1"/>
          </a:solidFill>
          <a:latin typeface="+mn-lt"/>
          <a:ea typeface="+mn-ea"/>
          <a:cs typeface="+mn-cs"/>
        </a:defRPr>
      </a:lvl6pPr>
      <a:lvl7pPr marL="7560534" algn="l" defTabSz="2520178" rtl="0" eaLnBrk="1" latinLnBrk="0" hangingPunct="1">
        <a:defRPr sz="4961" kern="1200">
          <a:solidFill>
            <a:schemeClr val="tx1"/>
          </a:solidFill>
          <a:latin typeface="+mn-lt"/>
          <a:ea typeface="+mn-ea"/>
          <a:cs typeface="+mn-cs"/>
        </a:defRPr>
      </a:lvl7pPr>
      <a:lvl8pPr marL="8820622" algn="l" defTabSz="2520178" rtl="0" eaLnBrk="1" latinLnBrk="0" hangingPunct="1">
        <a:defRPr sz="4961" kern="1200">
          <a:solidFill>
            <a:schemeClr val="tx1"/>
          </a:solidFill>
          <a:latin typeface="+mn-lt"/>
          <a:ea typeface="+mn-ea"/>
          <a:cs typeface="+mn-cs"/>
        </a:defRPr>
      </a:lvl8pPr>
      <a:lvl9pPr marL="10080711" algn="l" defTabSz="2520178"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6B68B-8FA6-404C-8252-C2ACA794D29B}"/>
              </a:ext>
            </a:extLst>
          </p:cNvPr>
          <p:cNvSpPr/>
          <p:nvPr/>
        </p:nvSpPr>
        <p:spPr>
          <a:xfrm>
            <a:off x="0" y="-47215"/>
            <a:ext cx="25201563" cy="4798686"/>
          </a:xfrm>
          <a:prstGeom prst="rect">
            <a:avLst/>
          </a:prstGeom>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886"/>
          </a:p>
        </p:txBody>
      </p:sp>
      <p:cxnSp>
        <p:nvCxnSpPr>
          <p:cNvPr id="13" name="Conector recto 12">
            <a:extLst>
              <a:ext uri="{FF2B5EF4-FFF2-40B4-BE49-F238E27FC236}">
                <a16:creationId xmlns:a16="http://schemas.microsoft.com/office/drawing/2014/main" id="{5E694041-DC54-41C1-93B1-498E31546D73}"/>
              </a:ext>
            </a:extLst>
          </p:cNvPr>
          <p:cNvCxnSpPr>
            <a:cxnSpLocks/>
          </p:cNvCxnSpPr>
          <p:nvPr/>
        </p:nvCxnSpPr>
        <p:spPr>
          <a:xfrm>
            <a:off x="2812603" y="17755778"/>
            <a:ext cx="4643304" cy="52797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EE39557A-B4EC-45D6-8A2D-410527759112}"/>
              </a:ext>
            </a:extLst>
          </p:cNvPr>
          <p:cNvCxnSpPr>
            <a:cxnSpLocks/>
          </p:cNvCxnSpPr>
          <p:nvPr/>
        </p:nvCxnSpPr>
        <p:spPr>
          <a:xfrm flipH="1">
            <a:off x="2812604" y="17755778"/>
            <a:ext cx="4643304" cy="52797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F33A52B8-8264-420C-A367-5C9E6BFC4E13}"/>
              </a:ext>
            </a:extLst>
          </p:cNvPr>
          <p:cNvSpPr/>
          <p:nvPr/>
        </p:nvSpPr>
        <p:spPr>
          <a:xfrm>
            <a:off x="2042992" y="5687776"/>
            <a:ext cx="4993190" cy="707886"/>
          </a:xfrm>
          <a:prstGeom prst="rect">
            <a:avLst/>
          </a:prstGeom>
          <a:noFill/>
          <a:ln>
            <a:noFill/>
          </a:ln>
        </p:spPr>
        <p:txBody>
          <a:bodyPr wrap="square">
            <a:spAutoFit/>
          </a:bodyPr>
          <a:lstStyle/>
          <a:p>
            <a:r>
              <a:rPr lang="en-US" sz="4000" dirty="0">
                <a:solidFill>
                  <a:schemeClr val="tx1">
                    <a:lumMod val="75000"/>
                    <a:lumOff val="25000"/>
                  </a:schemeClr>
                </a:solidFill>
                <a:latin typeface="Arial Black" panose="020B0A04020102020204" pitchFamily="34" charset="0"/>
                <a:cs typeface="Arial" panose="020B0604020202020204" pitchFamily="34" charset="0"/>
              </a:rPr>
              <a:t>Introduction</a:t>
            </a:r>
            <a:r>
              <a:rPr lang="en-US" sz="1100" b="1" dirty="0">
                <a:solidFill>
                  <a:schemeClr val="tx1">
                    <a:lumMod val="75000"/>
                    <a:lumOff val="25000"/>
                  </a:schemeClr>
                </a:solidFill>
                <a:latin typeface="Arial" panose="020B0604020202020204" pitchFamily="34" charset="0"/>
                <a:cs typeface="Arial" panose="020B0604020202020204" pitchFamily="34" charset="0"/>
              </a:rPr>
              <a:t> </a:t>
            </a:r>
            <a:endParaRPr lang="es-ES" sz="1100" dirty="0">
              <a:solidFill>
                <a:schemeClr val="tx1">
                  <a:lumMod val="75000"/>
                  <a:lumOff val="25000"/>
                </a:schemeClr>
              </a:solidFill>
            </a:endParaRPr>
          </a:p>
        </p:txBody>
      </p:sp>
      <p:sp>
        <p:nvSpPr>
          <p:cNvPr id="26" name="Rectángulo 25">
            <a:extLst>
              <a:ext uri="{FF2B5EF4-FFF2-40B4-BE49-F238E27FC236}">
                <a16:creationId xmlns:a16="http://schemas.microsoft.com/office/drawing/2014/main" id="{50DB6099-9147-4B95-B5F7-63CC0A67F996}"/>
              </a:ext>
            </a:extLst>
          </p:cNvPr>
          <p:cNvSpPr/>
          <p:nvPr/>
        </p:nvSpPr>
        <p:spPr>
          <a:xfrm>
            <a:off x="2018736" y="6635219"/>
            <a:ext cx="8548019" cy="2554545"/>
          </a:xfrm>
          <a:prstGeom prst="rect">
            <a:avLst/>
          </a:prstGeom>
        </p:spPr>
        <p:txBody>
          <a:bodyPr wrap="square">
            <a:spAutoFit/>
          </a:bodyPr>
          <a:lstStyle/>
          <a:p>
            <a:pPr algn="just" defTabSz="416590" eaLnBrk="0" hangingPunct="0">
              <a:spcBef>
                <a:spcPct val="50000"/>
              </a:spcBef>
            </a:pPr>
            <a:r>
              <a:rPr lang="en-US" sz="3200" dirty="0">
                <a:latin typeface="Arial" panose="020B0604020202020204" pitchFamily="34" charset="0"/>
                <a:cs typeface="Arial" panose="020B0604020202020204" pitchFamily="34" charset="0"/>
              </a:rPr>
              <a:t>In order to reach WHO elimination goals for HCV by the year 2030, Italy should maintain the number of treated patients as high as 40,000/year. This is possible through the identification of new patients to treat. </a:t>
            </a:r>
            <a:endParaRPr lang="en-AU" sz="3200" dirty="0">
              <a:latin typeface="Arial" panose="020B060402020202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5D079B88-580D-435A-9D4C-226AD18E4E05}"/>
              </a:ext>
            </a:extLst>
          </p:cNvPr>
          <p:cNvSpPr/>
          <p:nvPr/>
        </p:nvSpPr>
        <p:spPr>
          <a:xfrm>
            <a:off x="2067302" y="10019715"/>
            <a:ext cx="2963252" cy="707886"/>
          </a:xfrm>
          <a:prstGeom prst="rect">
            <a:avLst/>
          </a:prstGeom>
          <a:noFill/>
          <a:ln>
            <a:noFill/>
          </a:ln>
        </p:spPr>
        <p:txBody>
          <a:bodyPr wrap="square">
            <a:spAutoFit/>
          </a:bodyPr>
          <a:lstStyle/>
          <a:p>
            <a:r>
              <a:rPr lang="en-US" sz="4000" dirty="0">
                <a:solidFill>
                  <a:schemeClr val="tx1">
                    <a:lumMod val="75000"/>
                    <a:lumOff val="25000"/>
                  </a:schemeClr>
                </a:solidFill>
                <a:latin typeface="Arial Black" panose="020B0A04020102020204" pitchFamily="34" charset="0"/>
                <a:cs typeface="Arial" panose="020B0604020202020204" pitchFamily="34" charset="0"/>
              </a:rPr>
              <a:t>Aim</a:t>
            </a:r>
            <a:r>
              <a:rPr lang="en-US" sz="1100" b="1" dirty="0">
                <a:solidFill>
                  <a:schemeClr val="tx1">
                    <a:lumMod val="75000"/>
                    <a:lumOff val="25000"/>
                  </a:schemeClr>
                </a:solidFill>
                <a:latin typeface="Arial" panose="020B0604020202020204" pitchFamily="34" charset="0"/>
                <a:cs typeface="Arial" panose="020B0604020202020204" pitchFamily="34" charset="0"/>
              </a:rPr>
              <a:t> </a:t>
            </a:r>
            <a:endParaRPr lang="es-ES" sz="1100" dirty="0">
              <a:solidFill>
                <a:schemeClr val="tx1">
                  <a:lumMod val="75000"/>
                  <a:lumOff val="25000"/>
                </a:schemeClr>
              </a:solidFill>
            </a:endParaRPr>
          </a:p>
        </p:txBody>
      </p:sp>
      <p:sp>
        <p:nvSpPr>
          <p:cNvPr id="47" name="Rectángulo 46">
            <a:extLst>
              <a:ext uri="{FF2B5EF4-FFF2-40B4-BE49-F238E27FC236}">
                <a16:creationId xmlns:a16="http://schemas.microsoft.com/office/drawing/2014/main" id="{C8265359-DAAE-43B3-BEF5-22889C1DA1FC}"/>
              </a:ext>
            </a:extLst>
          </p:cNvPr>
          <p:cNvSpPr/>
          <p:nvPr/>
        </p:nvSpPr>
        <p:spPr>
          <a:xfrm>
            <a:off x="13239579" y="5669965"/>
            <a:ext cx="2963252" cy="707886"/>
          </a:xfrm>
          <a:prstGeom prst="rect">
            <a:avLst/>
          </a:prstGeom>
          <a:noFill/>
          <a:ln>
            <a:noFill/>
          </a:ln>
        </p:spPr>
        <p:txBody>
          <a:bodyPr wrap="square">
            <a:spAutoFit/>
          </a:bodyPr>
          <a:lstStyle/>
          <a:p>
            <a:r>
              <a:rPr lang="en-US" sz="4000" dirty="0">
                <a:solidFill>
                  <a:schemeClr val="tx1">
                    <a:lumMod val="75000"/>
                    <a:lumOff val="25000"/>
                  </a:schemeClr>
                </a:solidFill>
                <a:latin typeface="Arial Black" panose="020B0A04020102020204" pitchFamily="34" charset="0"/>
                <a:cs typeface="Arial" panose="020B0604020202020204" pitchFamily="34" charset="0"/>
              </a:rPr>
              <a:t>Method</a:t>
            </a:r>
            <a:endParaRPr lang="es-ES" sz="1100" dirty="0">
              <a:solidFill>
                <a:schemeClr val="tx1">
                  <a:lumMod val="75000"/>
                  <a:lumOff val="25000"/>
                </a:schemeClr>
              </a:solidFill>
            </a:endParaRPr>
          </a:p>
        </p:txBody>
      </p:sp>
      <p:sp>
        <p:nvSpPr>
          <p:cNvPr id="52" name="Rectángulo 51">
            <a:extLst>
              <a:ext uri="{FF2B5EF4-FFF2-40B4-BE49-F238E27FC236}">
                <a16:creationId xmlns:a16="http://schemas.microsoft.com/office/drawing/2014/main" id="{941EC8BF-3E53-4778-94BB-D73334427555}"/>
              </a:ext>
            </a:extLst>
          </p:cNvPr>
          <p:cNvSpPr/>
          <p:nvPr/>
        </p:nvSpPr>
        <p:spPr>
          <a:xfrm>
            <a:off x="2043781" y="10875357"/>
            <a:ext cx="8548019" cy="2554545"/>
          </a:xfrm>
          <a:prstGeom prst="rect">
            <a:avLst/>
          </a:prstGeom>
        </p:spPr>
        <p:txBody>
          <a:bodyPr wrap="square">
            <a:spAutoFit/>
          </a:bodyPr>
          <a:lstStyle/>
          <a:p>
            <a:pPr algn="just">
              <a:spcBef>
                <a:spcPct val="20000"/>
              </a:spcBef>
            </a:pPr>
            <a:r>
              <a:rPr lang="en-US" sz="3200" dirty="0">
                <a:latin typeface="Arial" panose="020B0604020202020204" pitchFamily="34" charset="0"/>
                <a:cs typeface="Arial" panose="020B0604020202020204" pitchFamily="34" charset="0"/>
              </a:rPr>
              <a:t>To evaluate the cost-consequences of the investment for anti-HCV treatment by the Italian NHS for patients that will be newly diagnosed through active HCV screening, to be implemented in Italy starting from 2020. </a:t>
            </a:r>
            <a:endParaRPr lang="en-AU" sz="3200" dirty="0">
              <a:latin typeface="Arial" panose="020B0604020202020204" pitchFamily="34" charset="0"/>
              <a:cs typeface="Arial" panose="020B0604020202020204" pitchFamily="34" charset="0"/>
            </a:endParaRPr>
          </a:p>
        </p:txBody>
      </p:sp>
      <p:sp>
        <p:nvSpPr>
          <p:cNvPr id="53" name="Rectángulo 52">
            <a:extLst>
              <a:ext uri="{FF2B5EF4-FFF2-40B4-BE49-F238E27FC236}">
                <a16:creationId xmlns:a16="http://schemas.microsoft.com/office/drawing/2014/main" id="{A1148D9F-1000-4D7F-8644-01EDBE86FDF1}"/>
              </a:ext>
            </a:extLst>
          </p:cNvPr>
          <p:cNvSpPr/>
          <p:nvPr/>
        </p:nvSpPr>
        <p:spPr>
          <a:xfrm>
            <a:off x="13277345" y="6577898"/>
            <a:ext cx="10759040" cy="6986528"/>
          </a:xfrm>
          <a:prstGeom prst="rect">
            <a:avLst/>
          </a:prstGeom>
        </p:spPr>
        <p:txBody>
          <a:bodyPr wrap="square">
            <a:spAutoFit/>
          </a:bodyPr>
          <a:lstStyle/>
          <a:p>
            <a:pPr algn="just" defTabSz="416590" eaLnBrk="0" hangingPunct="0">
              <a:buSzPct val="60000"/>
            </a:pPr>
            <a:r>
              <a:rPr lang="en-US" sz="3200" dirty="0">
                <a:latin typeface="Arial" panose="020B0604020202020204" pitchFamily="34" charset="0"/>
                <a:cs typeface="Arial" panose="020B0604020202020204" pitchFamily="34" charset="0"/>
              </a:rPr>
              <a:t>A previously published Markov model was used to estimate the disease complications avoided and the associated savings over 20 years to treat a standardized population of 1,000 HCV-infected patients diagnosed as a result of screening. </a:t>
            </a:r>
          </a:p>
          <a:p>
            <a:pPr algn="just" defTabSz="416590" eaLnBrk="0" hangingPunct="0">
              <a:buSzPct val="60000"/>
            </a:pPr>
            <a:endParaRPr lang="en-US" sz="2400" dirty="0">
              <a:latin typeface="Arial" panose="020B0604020202020204" pitchFamily="34" charset="0"/>
              <a:cs typeface="Arial" panose="020B0604020202020204" pitchFamily="34" charset="0"/>
            </a:endParaRPr>
          </a:p>
          <a:p>
            <a:pPr algn="just" defTabSz="416590" eaLnBrk="0" hangingPunct="0">
              <a:buSzPct val="60000"/>
            </a:pPr>
            <a:r>
              <a:rPr lang="en-US" sz="3200" dirty="0">
                <a:latin typeface="Arial" panose="020B0604020202020204" pitchFamily="34" charset="0"/>
                <a:cs typeface="Arial" panose="020B0604020202020204" pitchFamily="34" charset="0"/>
              </a:rPr>
              <a:t>Disease progression probabilities and fibrosis stage distribution were obtained from literature. Real-life treatment effectiveness and medical expenses for disease management were estimated starting from a representative cohort of HCV treated patients in Italy (PITER). The breakeven point in time (BPT) was defined as the years required for the initial investment in treatment to be recovered in terms of cumulative costs saved. </a:t>
            </a:r>
          </a:p>
        </p:txBody>
      </p:sp>
      <p:sp>
        <p:nvSpPr>
          <p:cNvPr id="84" name="Rectángulo 83">
            <a:extLst>
              <a:ext uri="{FF2B5EF4-FFF2-40B4-BE49-F238E27FC236}">
                <a16:creationId xmlns:a16="http://schemas.microsoft.com/office/drawing/2014/main" id="{EF4EB52B-C856-498E-B6F0-73CE39F09F4F}"/>
              </a:ext>
            </a:extLst>
          </p:cNvPr>
          <p:cNvSpPr/>
          <p:nvPr/>
        </p:nvSpPr>
        <p:spPr>
          <a:xfrm>
            <a:off x="929884" y="5557482"/>
            <a:ext cx="768096" cy="3680181"/>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85" name="CuadroTexto 84">
            <a:extLst>
              <a:ext uri="{FF2B5EF4-FFF2-40B4-BE49-F238E27FC236}">
                <a16:creationId xmlns:a16="http://schemas.microsoft.com/office/drawing/2014/main" id="{3422C5B3-74E0-430C-B5E6-E47C7131C062}"/>
              </a:ext>
            </a:extLst>
          </p:cNvPr>
          <p:cNvSpPr txBox="1"/>
          <p:nvPr/>
        </p:nvSpPr>
        <p:spPr>
          <a:xfrm>
            <a:off x="1121415" y="5620134"/>
            <a:ext cx="45002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1</a:t>
            </a:r>
          </a:p>
        </p:txBody>
      </p:sp>
      <p:sp>
        <p:nvSpPr>
          <p:cNvPr id="88" name="Rectángulo 87">
            <a:extLst>
              <a:ext uri="{FF2B5EF4-FFF2-40B4-BE49-F238E27FC236}">
                <a16:creationId xmlns:a16="http://schemas.microsoft.com/office/drawing/2014/main" id="{7162C052-E147-4F8A-BB7F-B40C3BF99738}"/>
              </a:ext>
            </a:extLst>
          </p:cNvPr>
          <p:cNvSpPr/>
          <p:nvPr/>
        </p:nvSpPr>
        <p:spPr>
          <a:xfrm>
            <a:off x="757784" y="3073386"/>
            <a:ext cx="19413766" cy="1077218"/>
          </a:xfrm>
          <a:prstGeom prst="rect">
            <a:avLst/>
          </a:prstGeom>
          <a:noFill/>
          <a:ln>
            <a:noFill/>
          </a:ln>
        </p:spPr>
        <p:txBody>
          <a:bodyPr wrap="square">
            <a:spAutoFit/>
          </a:bodyPr>
          <a:lstStyle/>
          <a:p>
            <a:r>
              <a:rPr lang="en-AU" sz="3200" b="1" u="sng" spc="131" dirty="0">
                <a:latin typeface="Arial" panose="020B0604020202020204" pitchFamily="34" charset="0"/>
                <a:cs typeface="Arial" panose="020B0604020202020204" pitchFamily="34" charset="0"/>
              </a:rPr>
              <a:t>A. Marcellusi</a:t>
            </a:r>
            <a:r>
              <a:rPr lang="en-AU" sz="3200" b="1" u="sng" spc="131" baseline="30000" dirty="0">
                <a:latin typeface="Arial" panose="020B0604020202020204" pitchFamily="34" charset="0"/>
                <a:cs typeface="Arial" panose="020B0604020202020204" pitchFamily="34" charset="0"/>
              </a:rPr>
              <a:t>1,2</a:t>
            </a:r>
            <a:r>
              <a:rPr lang="en-AU" sz="3200" b="1" u="sng" spc="131" dirty="0">
                <a:latin typeface="Arial" panose="020B0604020202020204" pitchFamily="34" charset="0"/>
                <a:cs typeface="Arial" panose="020B0604020202020204" pitchFamily="34" charset="0"/>
              </a:rPr>
              <a:t>*, C. Simonelli</a:t>
            </a:r>
            <a:r>
              <a:rPr lang="en-AU" sz="3200" b="1" spc="131" baseline="30000" dirty="0">
                <a:latin typeface="Arial" panose="020B0604020202020204" pitchFamily="34" charset="0"/>
                <a:cs typeface="Arial" panose="020B0604020202020204" pitchFamily="34" charset="0"/>
              </a:rPr>
              <a:t>1</a:t>
            </a:r>
            <a:r>
              <a:rPr lang="en-AU" sz="3200" spc="131" dirty="0">
                <a:latin typeface="Arial" panose="020B0604020202020204" pitchFamily="34" charset="0"/>
                <a:cs typeface="Arial" panose="020B0604020202020204" pitchFamily="34" charset="0"/>
              </a:rPr>
              <a:t>*</a:t>
            </a:r>
            <a:r>
              <a:rPr lang="en-AU" sz="3200" b="1" spc="131" dirty="0">
                <a:latin typeface="Arial" panose="020B0604020202020204" pitchFamily="34" charset="0"/>
                <a:cs typeface="Arial" panose="020B0604020202020204" pitchFamily="34" charset="0"/>
              </a:rPr>
              <a:t>, F.S. Mennini</a:t>
            </a:r>
            <a:r>
              <a:rPr lang="en-AU" sz="3200" b="1" spc="131" baseline="30000" dirty="0">
                <a:latin typeface="Arial" panose="020B0604020202020204" pitchFamily="34" charset="0"/>
                <a:cs typeface="Arial" panose="020B0604020202020204" pitchFamily="34" charset="0"/>
              </a:rPr>
              <a:t>1,2</a:t>
            </a:r>
            <a:r>
              <a:rPr lang="en-AU" sz="3200" b="1" spc="131" dirty="0">
                <a:latin typeface="Arial" panose="020B0604020202020204" pitchFamily="34" charset="0"/>
                <a:cs typeface="Arial" panose="020B0604020202020204" pitchFamily="34" charset="0"/>
              </a:rPr>
              <a:t>, L.A. Kondili</a:t>
            </a:r>
            <a:r>
              <a:rPr lang="en-AU" sz="3200" b="1" spc="131" baseline="30000" dirty="0">
                <a:latin typeface="Arial" panose="020B0604020202020204" pitchFamily="34" charset="0"/>
                <a:cs typeface="Arial" panose="020B0604020202020204" pitchFamily="34" charset="0"/>
              </a:rPr>
              <a:t>3</a:t>
            </a:r>
            <a:r>
              <a:rPr lang="en-AU" sz="3200" b="1" spc="131" dirty="0">
                <a:latin typeface="Arial" panose="020B0604020202020204" pitchFamily="34" charset="0"/>
                <a:cs typeface="Arial" panose="020B0604020202020204" pitchFamily="34" charset="0"/>
              </a:rPr>
              <a:t>, on behalf of PITER Collaborating group available at www.progettopiter.it </a:t>
            </a:r>
            <a:endParaRPr lang="es-ES" sz="3200" spc="131" dirty="0"/>
          </a:p>
        </p:txBody>
      </p:sp>
      <p:sp>
        <p:nvSpPr>
          <p:cNvPr id="94" name="Rectángulo 93">
            <a:extLst>
              <a:ext uri="{FF2B5EF4-FFF2-40B4-BE49-F238E27FC236}">
                <a16:creationId xmlns:a16="http://schemas.microsoft.com/office/drawing/2014/main" id="{BCFBCDDD-A9E2-4FF2-8B6E-CE4D485B3932}"/>
              </a:ext>
            </a:extLst>
          </p:cNvPr>
          <p:cNvSpPr/>
          <p:nvPr/>
        </p:nvSpPr>
        <p:spPr>
          <a:xfrm>
            <a:off x="929884" y="9942815"/>
            <a:ext cx="768096" cy="3621611"/>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95" name="CuadroTexto 94">
            <a:extLst>
              <a:ext uri="{FF2B5EF4-FFF2-40B4-BE49-F238E27FC236}">
                <a16:creationId xmlns:a16="http://schemas.microsoft.com/office/drawing/2014/main" id="{4FB322CA-8E39-4AA2-940C-65A737F78092}"/>
              </a:ext>
            </a:extLst>
          </p:cNvPr>
          <p:cNvSpPr txBox="1"/>
          <p:nvPr/>
        </p:nvSpPr>
        <p:spPr>
          <a:xfrm>
            <a:off x="1121414" y="9990269"/>
            <a:ext cx="45002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2</a:t>
            </a:r>
          </a:p>
        </p:txBody>
      </p:sp>
      <p:sp>
        <p:nvSpPr>
          <p:cNvPr id="96" name="Rectángulo 95">
            <a:extLst>
              <a:ext uri="{FF2B5EF4-FFF2-40B4-BE49-F238E27FC236}">
                <a16:creationId xmlns:a16="http://schemas.microsoft.com/office/drawing/2014/main" id="{965244E0-4A3F-4EA7-8FF3-9563D9283FFA}"/>
              </a:ext>
            </a:extLst>
          </p:cNvPr>
          <p:cNvSpPr/>
          <p:nvPr/>
        </p:nvSpPr>
        <p:spPr>
          <a:xfrm>
            <a:off x="12063840" y="5557481"/>
            <a:ext cx="768096" cy="8006945"/>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97" name="CuadroTexto 96">
            <a:extLst>
              <a:ext uri="{FF2B5EF4-FFF2-40B4-BE49-F238E27FC236}">
                <a16:creationId xmlns:a16="http://schemas.microsoft.com/office/drawing/2014/main" id="{81F2E577-CD81-4684-8976-D048AD025F37}"/>
              </a:ext>
            </a:extLst>
          </p:cNvPr>
          <p:cNvSpPr txBox="1"/>
          <p:nvPr/>
        </p:nvSpPr>
        <p:spPr>
          <a:xfrm>
            <a:off x="12232955" y="5645533"/>
            <a:ext cx="45002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3</a:t>
            </a:r>
          </a:p>
        </p:txBody>
      </p:sp>
      <p:sp>
        <p:nvSpPr>
          <p:cNvPr id="105" name="Rectángulo 104">
            <a:extLst>
              <a:ext uri="{FF2B5EF4-FFF2-40B4-BE49-F238E27FC236}">
                <a16:creationId xmlns:a16="http://schemas.microsoft.com/office/drawing/2014/main" id="{2A3C26DD-CACF-4053-BB5B-646357A0C34D}"/>
              </a:ext>
            </a:extLst>
          </p:cNvPr>
          <p:cNvSpPr/>
          <p:nvPr/>
        </p:nvSpPr>
        <p:spPr>
          <a:xfrm>
            <a:off x="2022430" y="30139530"/>
            <a:ext cx="4510607" cy="707886"/>
          </a:xfrm>
          <a:prstGeom prst="rect">
            <a:avLst/>
          </a:prstGeom>
          <a:noFill/>
          <a:ln>
            <a:noFill/>
          </a:ln>
        </p:spPr>
        <p:txBody>
          <a:bodyPr wrap="square">
            <a:spAutoFit/>
          </a:bodyPr>
          <a:lstStyle/>
          <a:p>
            <a:r>
              <a:rPr lang="en-US" sz="4000" b="1" dirty="0">
                <a:solidFill>
                  <a:schemeClr val="tx1">
                    <a:lumMod val="75000"/>
                    <a:lumOff val="25000"/>
                  </a:schemeClr>
                </a:solidFill>
                <a:latin typeface="Arial Black" panose="020B0A04020102020204" pitchFamily="34" charset="0"/>
                <a:cs typeface="Arial" panose="020B0604020202020204" pitchFamily="34" charset="0"/>
              </a:rPr>
              <a:t>Affiliations</a:t>
            </a:r>
            <a:endParaRPr lang="es-ES" sz="4000" dirty="0">
              <a:solidFill>
                <a:schemeClr val="tx1">
                  <a:lumMod val="75000"/>
                  <a:lumOff val="25000"/>
                </a:schemeClr>
              </a:solidFill>
            </a:endParaRPr>
          </a:p>
        </p:txBody>
      </p:sp>
      <p:sp>
        <p:nvSpPr>
          <p:cNvPr id="106" name="Rectángulo 105">
            <a:extLst>
              <a:ext uri="{FF2B5EF4-FFF2-40B4-BE49-F238E27FC236}">
                <a16:creationId xmlns:a16="http://schemas.microsoft.com/office/drawing/2014/main" id="{8A4D3B9A-E42E-41A6-A425-912484BE5F01}"/>
              </a:ext>
            </a:extLst>
          </p:cNvPr>
          <p:cNvSpPr/>
          <p:nvPr/>
        </p:nvSpPr>
        <p:spPr>
          <a:xfrm>
            <a:off x="2018737" y="30895162"/>
            <a:ext cx="8573064" cy="3970318"/>
          </a:xfrm>
          <a:prstGeom prst="rect">
            <a:avLst/>
          </a:prstGeom>
        </p:spPr>
        <p:txBody>
          <a:bodyPr wrap="square">
            <a:spAutoFit/>
          </a:bodyPr>
          <a:lstStyle/>
          <a:p>
            <a:pPr algn="just"/>
            <a:r>
              <a:rPr lang="en-AU" sz="2800" dirty="0">
                <a:latin typeface="Arial" panose="020B0604020202020204" pitchFamily="34" charset="0"/>
                <a:cs typeface="Arial" panose="020B0604020202020204" pitchFamily="34" charset="0"/>
              </a:rPr>
              <a:t>*Joint First Authors; </a:t>
            </a:r>
            <a:r>
              <a:rPr lang="en-AU" sz="2800" baseline="30000" dirty="0">
                <a:latin typeface="Arial" panose="020B0604020202020204" pitchFamily="34" charset="0"/>
                <a:cs typeface="Arial" panose="020B0604020202020204" pitchFamily="34" charset="0"/>
              </a:rPr>
              <a:t>1</a:t>
            </a:r>
            <a:r>
              <a:rPr lang="en-AU" sz="2800" dirty="0">
                <a:latin typeface="Arial" panose="020B0604020202020204" pitchFamily="34" charset="0"/>
                <a:cs typeface="Arial" panose="020B0604020202020204" pitchFamily="34" charset="0"/>
              </a:rPr>
              <a:t>Economic Evaluation and HTA (EEHTA-CEIS), Centre for Economic and International Studies, Faculty of Economics, University of Rome “Tor </a:t>
            </a:r>
            <a:r>
              <a:rPr lang="en-AU" sz="2800" dirty="0" err="1">
                <a:latin typeface="Arial" panose="020B0604020202020204" pitchFamily="34" charset="0"/>
                <a:cs typeface="Arial" panose="020B0604020202020204" pitchFamily="34" charset="0"/>
              </a:rPr>
              <a:t>Vergata</a:t>
            </a:r>
            <a:r>
              <a:rPr lang="en-AU" sz="2800" dirty="0">
                <a:latin typeface="Arial" panose="020B0604020202020204" pitchFamily="34" charset="0"/>
                <a:cs typeface="Arial" panose="020B0604020202020204" pitchFamily="34" charset="0"/>
              </a:rPr>
              <a:t>”, Rome, Italy; </a:t>
            </a:r>
            <a:r>
              <a:rPr lang="en-AU" sz="2800" baseline="30000" dirty="0">
                <a:latin typeface="Arial" panose="020B0604020202020204" pitchFamily="34" charset="0"/>
                <a:cs typeface="Arial" panose="020B0604020202020204" pitchFamily="34" charset="0"/>
              </a:rPr>
              <a:t>2</a:t>
            </a:r>
            <a:r>
              <a:rPr lang="en-AU" sz="2800" dirty="0">
                <a:latin typeface="Arial" panose="020B0604020202020204" pitchFamily="34" charset="0"/>
                <a:cs typeface="Arial" panose="020B0604020202020204" pitchFamily="34" charset="0"/>
              </a:rPr>
              <a:t>Institute of Leadership and Management in Health, Kingston Business School, Kingston </a:t>
            </a:r>
            <a:r>
              <a:rPr lang="en-AU" sz="2800" dirty="0" err="1">
                <a:latin typeface="Arial" panose="020B0604020202020204" pitchFamily="34" charset="0"/>
                <a:cs typeface="Arial" panose="020B0604020202020204" pitchFamily="34" charset="0"/>
              </a:rPr>
              <a:t>Univeristy</a:t>
            </a:r>
            <a:r>
              <a:rPr lang="en-AU" sz="2800" dirty="0">
                <a:latin typeface="Arial" panose="020B0604020202020204" pitchFamily="34" charset="0"/>
                <a:cs typeface="Arial" panose="020B0604020202020204" pitchFamily="34" charset="0"/>
              </a:rPr>
              <a:t>, London, UK; </a:t>
            </a:r>
            <a:r>
              <a:rPr lang="en-AU" sz="2800" baseline="30000" dirty="0">
                <a:latin typeface="Arial" panose="020B0604020202020204" pitchFamily="34" charset="0"/>
                <a:cs typeface="Arial" panose="020B0604020202020204" pitchFamily="34" charset="0"/>
              </a:rPr>
              <a:t>3</a:t>
            </a:r>
            <a:r>
              <a:rPr lang="en-AU" sz="2800" dirty="0">
                <a:latin typeface="Arial" panose="020B0604020202020204" pitchFamily="34" charset="0"/>
                <a:cs typeface="Arial" panose="020B0604020202020204" pitchFamily="34" charset="0"/>
              </a:rPr>
              <a:t>Center for Global Health, </a:t>
            </a:r>
            <a:r>
              <a:rPr lang="en-AU" sz="2800" dirty="0" err="1">
                <a:latin typeface="Arial" panose="020B0604020202020204" pitchFamily="34" charset="0"/>
                <a:cs typeface="Arial" panose="020B0604020202020204" pitchFamily="34" charset="0"/>
              </a:rPr>
              <a:t>Istituto</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Superiore</a:t>
            </a:r>
            <a:r>
              <a:rPr lang="en-AU" sz="2800" dirty="0">
                <a:latin typeface="Arial" panose="020B0604020202020204" pitchFamily="34" charset="0"/>
                <a:cs typeface="Arial" panose="020B0604020202020204" pitchFamily="34" charset="0"/>
              </a:rPr>
              <a:t> di </a:t>
            </a:r>
            <a:r>
              <a:rPr lang="en-AU" sz="2800" dirty="0" err="1">
                <a:latin typeface="Arial" panose="020B0604020202020204" pitchFamily="34" charset="0"/>
                <a:cs typeface="Arial" panose="020B0604020202020204" pitchFamily="34" charset="0"/>
              </a:rPr>
              <a:t>Sanità</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Viale</a:t>
            </a:r>
            <a:r>
              <a:rPr lang="en-AU" sz="2800" dirty="0">
                <a:latin typeface="Arial" panose="020B0604020202020204" pitchFamily="34" charset="0"/>
                <a:cs typeface="Arial" panose="020B0604020202020204" pitchFamily="34" charset="0"/>
              </a:rPr>
              <a:t> Regina Elena 299, 00161 Rome Italy.</a:t>
            </a:r>
          </a:p>
        </p:txBody>
      </p:sp>
      <p:sp>
        <p:nvSpPr>
          <p:cNvPr id="107" name="Rectángulo 106">
            <a:extLst>
              <a:ext uri="{FF2B5EF4-FFF2-40B4-BE49-F238E27FC236}">
                <a16:creationId xmlns:a16="http://schemas.microsoft.com/office/drawing/2014/main" id="{EB53F31B-0CDC-4148-A962-7552E78FEE8B}"/>
              </a:ext>
            </a:extLst>
          </p:cNvPr>
          <p:cNvSpPr/>
          <p:nvPr/>
        </p:nvSpPr>
        <p:spPr>
          <a:xfrm>
            <a:off x="929884" y="30020435"/>
            <a:ext cx="768096" cy="4845045"/>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112" name="Text Box 2">
            <a:extLst>
              <a:ext uri="{FF2B5EF4-FFF2-40B4-BE49-F238E27FC236}">
                <a16:creationId xmlns:a16="http://schemas.microsoft.com/office/drawing/2014/main" id="{1ADD6C44-9DA3-4AA7-B1CF-7B8532D4960D}"/>
              </a:ext>
            </a:extLst>
          </p:cNvPr>
          <p:cNvSpPr txBox="1">
            <a:spLocks noChangeArrowheads="1"/>
          </p:cNvSpPr>
          <p:nvPr/>
        </p:nvSpPr>
        <p:spPr bwMode="auto">
          <a:xfrm>
            <a:off x="522612" y="892346"/>
            <a:ext cx="17558385" cy="1635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278923" tIns="278923" rIns="278923" bIns="278923"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4400" b="1" spc="131" dirty="0">
                <a:latin typeface="Arial Black" panose="020B0A04020102020204" pitchFamily="34" charset="0"/>
                <a:cs typeface="Arial" panose="020B0604020202020204" pitchFamily="34" charset="0"/>
              </a:rPr>
              <a:t>Economic consequences of anti-HCV treatment of patients diagnosed through screening in Italy: a prospective modelling analysis</a:t>
            </a:r>
            <a:endParaRPr lang="en-AU" sz="4400" spc="131" dirty="0">
              <a:latin typeface="Arial Black" panose="020B0A04020102020204" pitchFamily="34" charset="0"/>
              <a:cs typeface="Arial" panose="020B0604020202020204" pitchFamily="34" charset="0"/>
            </a:endParaRPr>
          </a:p>
        </p:txBody>
      </p:sp>
      <p:sp>
        <p:nvSpPr>
          <p:cNvPr id="114" name="Rectangle 28">
            <a:extLst>
              <a:ext uri="{FF2B5EF4-FFF2-40B4-BE49-F238E27FC236}">
                <a16:creationId xmlns:a16="http://schemas.microsoft.com/office/drawing/2014/main" id="{AE5A6724-83AF-4FE8-827C-15D3C5E372C1}"/>
              </a:ext>
            </a:extLst>
          </p:cNvPr>
          <p:cNvSpPr>
            <a:spLocks noChangeArrowheads="1"/>
          </p:cNvSpPr>
          <p:nvPr/>
        </p:nvSpPr>
        <p:spPr bwMode="auto">
          <a:xfrm>
            <a:off x="20515035" y="601077"/>
            <a:ext cx="4044906" cy="3549527"/>
          </a:xfrm>
          <a:prstGeom prst="rect">
            <a:avLst/>
          </a:prstGeom>
          <a:solidFill>
            <a:schemeClr val="bg1"/>
          </a:solidFill>
          <a:ln w="12700">
            <a:solidFill>
              <a:schemeClr val="tx1">
                <a:lumMod val="75000"/>
                <a:lumOff val="25000"/>
              </a:schemeClr>
            </a:solidFill>
            <a:miter lim="800000"/>
            <a:headEnd/>
            <a:tailEnd/>
          </a:ln>
          <a:effectLst/>
        </p:spPr>
        <p:txBody>
          <a:bodyPr lIns="164299" tIns="164299" rIns="164299" bIns="164299" anchor="ctr"/>
          <a:lstStyle/>
          <a:p>
            <a:pPr algn="ctr" defTabSz="416590" eaLnBrk="0" hangingPunct="0">
              <a:spcBef>
                <a:spcPct val="50000"/>
              </a:spcBef>
            </a:pPr>
            <a:endParaRPr lang="en-US" sz="1969" b="1" dirty="0">
              <a:solidFill>
                <a:srgbClr val="2D538D"/>
              </a:solidFill>
              <a:latin typeface="Arial Black" panose="020B0A04020102020204" pitchFamily="34" charset="0"/>
              <a:cs typeface="Arial" panose="020B0604020202020204" pitchFamily="34" charset="0"/>
            </a:endParaRPr>
          </a:p>
        </p:txBody>
      </p:sp>
      <p:sp>
        <p:nvSpPr>
          <p:cNvPr id="115" name="Rectángulo 114">
            <a:extLst>
              <a:ext uri="{FF2B5EF4-FFF2-40B4-BE49-F238E27FC236}">
                <a16:creationId xmlns:a16="http://schemas.microsoft.com/office/drawing/2014/main" id="{84575E65-1CD3-4D58-BE34-AB42A993880D}"/>
              </a:ext>
            </a:extLst>
          </p:cNvPr>
          <p:cNvSpPr/>
          <p:nvPr/>
        </p:nvSpPr>
        <p:spPr>
          <a:xfrm>
            <a:off x="2067302" y="14402518"/>
            <a:ext cx="2963252" cy="707886"/>
          </a:xfrm>
          <a:prstGeom prst="rect">
            <a:avLst/>
          </a:prstGeom>
          <a:noFill/>
          <a:ln>
            <a:noFill/>
          </a:ln>
        </p:spPr>
        <p:txBody>
          <a:bodyPr wrap="square">
            <a:spAutoFit/>
          </a:bodyPr>
          <a:lstStyle/>
          <a:p>
            <a:r>
              <a:rPr lang="en-US" sz="4000" dirty="0">
                <a:solidFill>
                  <a:schemeClr val="tx1">
                    <a:lumMod val="75000"/>
                    <a:lumOff val="25000"/>
                  </a:schemeClr>
                </a:solidFill>
                <a:latin typeface="Arial Black" panose="020B0A04020102020204" pitchFamily="34" charset="0"/>
                <a:cs typeface="Arial" panose="020B0604020202020204" pitchFamily="34" charset="0"/>
              </a:rPr>
              <a:t>Results</a:t>
            </a:r>
            <a:r>
              <a:rPr lang="en-US" sz="1100" b="1" dirty="0">
                <a:solidFill>
                  <a:schemeClr val="tx1">
                    <a:lumMod val="75000"/>
                    <a:lumOff val="25000"/>
                  </a:schemeClr>
                </a:solidFill>
                <a:latin typeface="Arial" panose="020B0604020202020204" pitchFamily="34" charset="0"/>
                <a:cs typeface="Arial" panose="020B0604020202020204" pitchFamily="34" charset="0"/>
              </a:rPr>
              <a:t> </a:t>
            </a:r>
            <a:endParaRPr lang="es-ES" sz="1100" dirty="0">
              <a:solidFill>
                <a:schemeClr val="tx1">
                  <a:lumMod val="75000"/>
                  <a:lumOff val="25000"/>
                </a:schemeClr>
              </a:solidFill>
            </a:endParaRPr>
          </a:p>
        </p:txBody>
      </p:sp>
      <p:sp>
        <p:nvSpPr>
          <p:cNvPr id="117" name="Rectángulo 116">
            <a:extLst>
              <a:ext uri="{FF2B5EF4-FFF2-40B4-BE49-F238E27FC236}">
                <a16:creationId xmlns:a16="http://schemas.microsoft.com/office/drawing/2014/main" id="{B02AB146-576A-4CBE-B7E8-302F2F977B79}"/>
              </a:ext>
            </a:extLst>
          </p:cNvPr>
          <p:cNvSpPr/>
          <p:nvPr/>
        </p:nvSpPr>
        <p:spPr>
          <a:xfrm>
            <a:off x="929884" y="14269577"/>
            <a:ext cx="768096" cy="9336927"/>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84" dirty="0"/>
          </a:p>
        </p:txBody>
      </p:sp>
      <p:sp>
        <p:nvSpPr>
          <p:cNvPr id="118" name="CuadroTexto 117">
            <a:extLst>
              <a:ext uri="{FF2B5EF4-FFF2-40B4-BE49-F238E27FC236}">
                <a16:creationId xmlns:a16="http://schemas.microsoft.com/office/drawing/2014/main" id="{536B9A5B-F80D-4B50-A4E8-58F5CC99EDA5}"/>
              </a:ext>
            </a:extLst>
          </p:cNvPr>
          <p:cNvSpPr txBox="1"/>
          <p:nvPr/>
        </p:nvSpPr>
        <p:spPr>
          <a:xfrm>
            <a:off x="1213963" y="14402518"/>
            <a:ext cx="23149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4</a:t>
            </a:r>
          </a:p>
        </p:txBody>
      </p:sp>
      <p:sp>
        <p:nvSpPr>
          <p:cNvPr id="119" name="Rectángulo 118">
            <a:extLst>
              <a:ext uri="{FF2B5EF4-FFF2-40B4-BE49-F238E27FC236}">
                <a16:creationId xmlns:a16="http://schemas.microsoft.com/office/drawing/2014/main" id="{9EAF1BC8-88A7-4A18-8A76-1BDDF2F12828}"/>
              </a:ext>
            </a:extLst>
          </p:cNvPr>
          <p:cNvSpPr/>
          <p:nvPr/>
        </p:nvSpPr>
        <p:spPr>
          <a:xfrm>
            <a:off x="2069182" y="15249737"/>
            <a:ext cx="8548018" cy="5655394"/>
          </a:xfrm>
          <a:prstGeom prst="rect">
            <a:avLst/>
          </a:prstGeom>
        </p:spPr>
        <p:txBody>
          <a:bodyPr wrap="square">
            <a:spAutoFit/>
          </a:bodyPr>
          <a:lstStyle/>
          <a:p>
            <a:pPr algn="just">
              <a:spcBef>
                <a:spcPts val="1313"/>
              </a:spcBef>
            </a:pPr>
            <a:r>
              <a:rPr lang="en-US" sz="3200" dirty="0">
                <a:latin typeface="Arial" panose="020B0604020202020204" pitchFamily="34" charset="0"/>
                <a:cs typeface="Arial" panose="020B0604020202020204" pitchFamily="34" charset="0"/>
              </a:rPr>
              <a:t>For 1,000 standardized treated patients diagnosed through active HCV screening in Italy, there would be 660 fewer events over the next 20 years (95% CI: 387-870) and €65.22 million (CI 95%: 38.95-133.02) associated savings. It would take 4.4 years (95% CI: 3.41-5.62) to reach the BPT and therefore to recover the initial investment on antiviral treatment.</a:t>
            </a:r>
          </a:p>
          <a:p>
            <a:pPr algn="just">
              <a:spcBef>
                <a:spcPts val="1313"/>
              </a:spcBef>
            </a:pPr>
            <a:endParaRPr lang="en-US" sz="3200" dirty="0">
              <a:latin typeface="Arial" panose="020B0604020202020204" pitchFamily="34" charset="0"/>
              <a:cs typeface="Arial" panose="020B0604020202020204" pitchFamily="34" charset="0"/>
            </a:endParaRPr>
          </a:p>
          <a:p>
            <a:pPr algn="just">
              <a:spcBef>
                <a:spcPts val="831"/>
              </a:spcBef>
            </a:pPr>
            <a:endParaRPr lang="en-CA" sz="2400" i="1" dirty="0">
              <a:latin typeface="Arial" panose="020B0604020202020204" pitchFamily="34" charset="0"/>
              <a:cs typeface="Arial" panose="020B0604020202020204" pitchFamily="34" charset="0"/>
            </a:endParaRPr>
          </a:p>
        </p:txBody>
      </p:sp>
      <p:sp>
        <p:nvSpPr>
          <p:cNvPr id="125" name="Rectángulo 124">
            <a:extLst>
              <a:ext uri="{FF2B5EF4-FFF2-40B4-BE49-F238E27FC236}">
                <a16:creationId xmlns:a16="http://schemas.microsoft.com/office/drawing/2014/main" id="{639F2A5C-6DCF-4231-A0DD-EFD9494AB0FD}"/>
              </a:ext>
            </a:extLst>
          </p:cNvPr>
          <p:cNvSpPr/>
          <p:nvPr/>
        </p:nvSpPr>
        <p:spPr>
          <a:xfrm>
            <a:off x="11967790" y="20067075"/>
            <a:ext cx="12001078" cy="1077218"/>
          </a:xfrm>
          <a:prstGeom prst="rect">
            <a:avLst/>
          </a:prstGeom>
        </p:spPr>
        <p:txBody>
          <a:bodyPr wrap="square">
            <a:spAutoFit/>
          </a:bodyPr>
          <a:lstStyle/>
          <a:p>
            <a:pPr algn="just"/>
            <a:r>
              <a:rPr lang="en-US" sz="3200" b="1" dirty="0">
                <a:solidFill>
                  <a:schemeClr val="tx1">
                    <a:lumMod val="75000"/>
                    <a:lumOff val="25000"/>
                  </a:schemeClr>
                </a:solidFill>
                <a:latin typeface="Arial" panose="020B0604020202020204" pitchFamily="34" charset="0"/>
                <a:cs typeface="Arial" panose="020B0604020202020204" pitchFamily="34" charset="0"/>
              </a:rPr>
              <a:t>Figure 1 </a:t>
            </a:r>
            <a:r>
              <a:rPr lang="en-US" sz="3200" dirty="0">
                <a:solidFill>
                  <a:schemeClr val="tx1">
                    <a:lumMod val="75000"/>
                    <a:lumOff val="25000"/>
                  </a:schemeClr>
                </a:solidFill>
                <a:latin typeface="Arial" panose="020B0604020202020204" pitchFamily="34" charset="0"/>
                <a:cs typeface="Arial" panose="020B0604020202020204" pitchFamily="34" charset="0"/>
              </a:rPr>
              <a:t>– Disease complications avoided and cost-savings over 20 years and break-even point in time</a:t>
            </a:r>
            <a:endParaRPr lang="en-AU"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6" name="Rectángulo 125">
            <a:extLst>
              <a:ext uri="{FF2B5EF4-FFF2-40B4-BE49-F238E27FC236}">
                <a16:creationId xmlns:a16="http://schemas.microsoft.com/office/drawing/2014/main" id="{DCDCC918-49DA-46DA-A575-C833D07F5455}"/>
              </a:ext>
            </a:extLst>
          </p:cNvPr>
          <p:cNvSpPr/>
          <p:nvPr/>
        </p:nvSpPr>
        <p:spPr>
          <a:xfrm>
            <a:off x="12089240" y="27430754"/>
            <a:ext cx="8964368" cy="584775"/>
          </a:xfrm>
          <a:prstGeom prst="rect">
            <a:avLst/>
          </a:prstGeom>
        </p:spPr>
        <p:txBody>
          <a:bodyPr wrap="square">
            <a:spAutoFit/>
          </a:bodyPr>
          <a:lstStyle/>
          <a:p>
            <a:r>
              <a:rPr lang="en-US" sz="3200" b="1" dirty="0">
                <a:solidFill>
                  <a:schemeClr val="tx1">
                    <a:lumMod val="75000"/>
                    <a:lumOff val="25000"/>
                  </a:schemeClr>
                </a:solidFill>
                <a:latin typeface="Arial" panose="020B0604020202020204" pitchFamily="34" charset="0"/>
                <a:cs typeface="Arial" panose="020B0604020202020204" pitchFamily="34" charset="0"/>
              </a:rPr>
              <a:t>Figure 2 </a:t>
            </a:r>
            <a:r>
              <a:rPr lang="en-US" sz="3200" dirty="0">
                <a:solidFill>
                  <a:schemeClr val="tx1">
                    <a:lumMod val="75000"/>
                    <a:lumOff val="25000"/>
                  </a:schemeClr>
                </a:solidFill>
                <a:latin typeface="Arial" panose="020B0604020202020204" pitchFamily="34" charset="0"/>
                <a:cs typeface="Arial" panose="020B0604020202020204" pitchFamily="34" charset="0"/>
              </a:rPr>
              <a:t>- DSA: Break-even point in time</a:t>
            </a:r>
            <a:endParaRPr lang="en-AU" sz="3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DB8BE11E-0D8A-48D6-9F98-1AA41923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2175" y="935072"/>
            <a:ext cx="2630626" cy="1506090"/>
          </a:xfrm>
          <a:prstGeom prst="rect">
            <a:avLst/>
          </a:prstGeom>
        </p:spPr>
      </p:pic>
      <p:pic>
        <p:nvPicPr>
          <p:cNvPr id="6" name="Picture 5" descr="Text&#10;&#10;Description automatically generated">
            <a:extLst>
              <a:ext uri="{FF2B5EF4-FFF2-40B4-BE49-F238E27FC236}">
                <a16:creationId xmlns:a16="http://schemas.microsoft.com/office/drawing/2014/main" id="{970D1113-AA97-4B6E-A29A-490AB794D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8242" y="2537925"/>
            <a:ext cx="2630626" cy="1296787"/>
          </a:xfrm>
          <a:prstGeom prst="rect">
            <a:avLst/>
          </a:prstGeom>
        </p:spPr>
      </p:pic>
      <p:graphicFrame>
        <p:nvGraphicFramePr>
          <p:cNvPr id="3" name="Table 2">
            <a:extLst>
              <a:ext uri="{FF2B5EF4-FFF2-40B4-BE49-F238E27FC236}">
                <a16:creationId xmlns:a16="http://schemas.microsoft.com/office/drawing/2014/main" id="{2A66151D-9B4F-4603-BFB3-76DE9997A22D}"/>
              </a:ext>
            </a:extLst>
          </p:cNvPr>
          <p:cNvGraphicFramePr>
            <a:graphicFrameLocks noGrp="1"/>
          </p:cNvGraphicFramePr>
          <p:nvPr>
            <p:extLst>
              <p:ext uri="{D42A27DB-BD31-4B8C-83A1-F6EECF244321}">
                <p14:modId xmlns:p14="http://schemas.microsoft.com/office/powerpoint/2010/main" val="1054531330"/>
              </p:ext>
            </p:extLst>
          </p:nvPr>
        </p:nvGraphicFramePr>
        <p:xfrm>
          <a:off x="12089240" y="14320375"/>
          <a:ext cx="11828035" cy="4829940"/>
        </p:xfrm>
        <a:graphic>
          <a:graphicData uri="http://schemas.openxmlformats.org/drawingml/2006/table">
            <a:tbl>
              <a:tblPr firstRow="1" bandRow="1"/>
              <a:tblGrid>
                <a:gridCol w="5792360">
                  <a:extLst>
                    <a:ext uri="{9D8B030D-6E8A-4147-A177-3AD203B41FA5}">
                      <a16:colId xmlns:a16="http://schemas.microsoft.com/office/drawing/2014/main" val="3251906916"/>
                    </a:ext>
                  </a:extLst>
                </a:gridCol>
                <a:gridCol w="6035675">
                  <a:extLst>
                    <a:ext uri="{9D8B030D-6E8A-4147-A177-3AD203B41FA5}">
                      <a16:colId xmlns:a16="http://schemas.microsoft.com/office/drawing/2014/main" val="217655183"/>
                    </a:ext>
                  </a:extLst>
                </a:gridCol>
              </a:tblGrid>
              <a:tr h="804990">
                <a:tc rowSpan="2">
                  <a:txBody>
                    <a:bodyPr/>
                    <a:lstStyle/>
                    <a:p>
                      <a:pPr algn="ctr" rtl="0" fontAlgn="ctr"/>
                      <a:r>
                        <a:rPr lang="en-US" sz="3200" b="1" i="0" u="none" strike="noStrike" dirty="0">
                          <a:solidFill>
                            <a:srgbClr val="FFFFFF"/>
                          </a:solidFill>
                          <a:effectLst/>
                          <a:latin typeface="Arial" panose="020B0604020202020204" pitchFamily="34" charset="0"/>
                        </a:rPr>
                        <a:t>Avoided complications </a:t>
                      </a:r>
                    </a:p>
                    <a:p>
                      <a:pPr algn="ctr" rtl="0" fontAlgn="ctr"/>
                      <a:r>
                        <a:rPr lang="en-US" sz="3200" b="1" i="0" u="none" strike="noStrike" dirty="0">
                          <a:solidFill>
                            <a:srgbClr val="FFFFFF"/>
                          </a:solidFill>
                          <a:effectLst/>
                          <a:latin typeface="Arial" panose="020B0604020202020204" pitchFamily="34" charset="0"/>
                        </a:rPr>
                        <a:t>after 20 years (95% CI)</a:t>
                      </a:r>
                    </a:p>
                  </a:txBody>
                  <a:tcPr marL="67504" marR="67504" marT="67504" marB="675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b"/>
                      <a:r>
                        <a:rPr lang="it-IT" sz="3200" b="1" i="0" u="none" strike="noStrike" dirty="0">
                          <a:solidFill>
                            <a:schemeClr val="tx1"/>
                          </a:solidFill>
                          <a:effectLst/>
                          <a:latin typeface="Arial" panose="020B0604020202020204" pitchFamily="34" charset="0"/>
                        </a:rPr>
                        <a:t>660</a:t>
                      </a:r>
                    </a:p>
                  </a:txBody>
                  <a:tcPr marL="67504" marR="67504" marT="67504" marB="6750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1441795226"/>
                  </a:ext>
                </a:extLst>
              </a:tr>
              <a:tr h="804990">
                <a:tc vMerge="1">
                  <a:txBody>
                    <a:bodyPr/>
                    <a:lstStyle/>
                    <a:p>
                      <a:endParaRPr lang="it-IT"/>
                    </a:p>
                  </a:txBody>
                  <a:tcPr/>
                </a:tc>
                <a:tc>
                  <a:txBody>
                    <a:bodyPr/>
                    <a:lstStyle/>
                    <a:p>
                      <a:pPr algn="ctr" rtl="0" fontAlgn="t"/>
                      <a:r>
                        <a:rPr lang="it-IT" sz="3200" b="0" i="0" u="none" strike="noStrike" dirty="0">
                          <a:solidFill>
                            <a:schemeClr val="tx1"/>
                          </a:solidFill>
                          <a:effectLst/>
                          <a:latin typeface="Arial" panose="020B0604020202020204" pitchFamily="34" charset="0"/>
                        </a:rPr>
                        <a:t>(387 - 870)</a:t>
                      </a:r>
                    </a:p>
                  </a:txBody>
                  <a:tcPr marL="67504" marR="67504" marT="67504" marB="675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35173583"/>
                  </a:ext>
                </a:extLst>
              </a:tr>
              <a:tr h="804990">
                <a:tc rowSpan="2">
                  <a:txBody>
                    <a:bodyPr/>
                    <a:lstStyle/>
                    <a:p>
                      <a:pPr algn="ctr" rtl="0" fontAlgn="ctr"/>
                      <a:r>
                        <a:rPr lang="en-US" sz="3200" b="1" i="0" u="none" strike="noStrike" dirty="0">
                          <a:solidFill>
                            <a:srgbClr val="FFFFFF"/>
                          </a:solidFill>
                          <a:effectLst/>
                          <a:latin typeface="Arial" panose="020B0604020202020204" pitchFamily="34" charset="0"/>
                        </a:rPr>
                        <a:t>Savings after 20 years, </a:t>
                      </a:r>
                    </a:p>
                    <a:p>
                      <a:pPr algn="ctr" rtl="0" fontAlgn="ctr"/>
                      <a:r>
                        <a:rPr lang="en-US" sz="3200" b="1" i="0" u="none" strike="noStrike" dirty="0">
                          <a:solidFill>
                            <a:srgbClr val="FFFFFF"/>
                          </a:solidFill>
                          <a:effectLst/>
                          <a:latin typeface="Arial" panose="020B0604020202020204" pitchFamily="34" charset="0"/>
                        </a:rPr>
                        <a:t>€ million (95% CI)</a:t>
                      </a:r>
                    </a:p>
                  </a:txBody>
                  <a:tcPr marL="67504" marR="67504" marT="67504" marB="675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b"/>
                      <a:r>
                        <a:rPr lang="it-IT" sz="3200" b="1" i="0" u="none" strike="noStrike" dirty="0">
                          <a:solidFill>
                            <a:schemeClr val="tx1"/>
                          </a:solidFill>
                          <a:effectLst/>
                          <a:latin typeface="Arial" panose="020B0604020202020204" pitchFamily="34" charset="0"/>
                        </a:rPr>
                        <a:t>€ 65.22</a:t>
                      </a:r>
                    </a:p>
                  </a:txBody>
                  <a:tcPr marL="67504" marR="67504" marT="67504" marB="6750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2683843770"/>
                  </a:ext>
                </a:extLst>
              </a:tr>
              <a:tr h="804990">
                <a:tc vMerge="1">
                  <a:txBody>
                    <a:bodyPr/>
                    <a:lstStyle/>
                    <a:p>
                      <a:endParaRPr lang="it-IT"/>
                    </a:p>
                  </a:txBody>
                  <a:tcPr/>
                </a:tc>
                <a:tc>
                  <a:txBody>
                    <a:bodyPr/>
                    <a:lstStyle/>
                    <a:p>
                      <a:pPr algn="ctr" rtl="0" fontAlgn="t"/>
                      <a:r>
                        <a:rPr lang="it-IT" sz="3200" b="0" i="0" u="none" strike="noStrike" dirty="0">
                          <a:solidFill>
                            <a:schemeClr val="tx1"/>
                          </a:solidFill>
                          <a:effectLst/>
                          <a:latin typeface="Arial" panose="020B0604020202020204" pitchFamily="34" charset="0"/>
                        </a:rPr>
                        <a:t>(€ 38.95 - € 133.02)</a:t>
                      </a:r>
                    </a:p>
                  </a:txBody>
                  <a:tcPr marL="67504" marR="67504" marT="67504" marB="675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3373033"/>
                  </a:ext>
                </a:extLst>
              </a:tr>
              <a:tr h="804990">
                <a:tc rowSpan="2">
                  <a:txBody>
                    <a:bodyPr/>
                    <a:lstStyle/>
                    <a:p>
                      <a:pPr algn="ctr" rtl="0" fontAlgn="ctr"/>
                      <a:r>
                        <a:rPr lang="it-IT" sz="3200" b="1" i="0" u="none" strike="noStrike" dirty="0">
                          <a:solidFill>
                            <a:srgbClr val="FFFFFF"/>
                          </a:solidFill>
                          <a:effectLst/>
                          <a:latin typeface="Arial" panose="020B0604020202020204" pitchFamily="34" charset="0"/>
                        </a:rPr>
                        <a:t>BPT </a:t>
                      </a:r>
                      <a:r>
                        <a:rPr lang="it-IT" sz="3200" b="1" i="0" u="none" strike="noStrike" dirty="0" err="1">
                          <a:solidFill>
                            <a:srgbClr val="FFFFFF"/>
                          </a:solidFill>
                          <a:effectLst/>
                          <a:latin typeface="Arial" panose="020B0604020202020204" pitchFamily="34" charset="0"/>
                        </a:rPr>
                        <a:t>years</a:t>
                      </a:r>
                      <a:br>
                        <a:rPr lang="it-IT" sz="3200" b="1" i="0" u="none" strike="noStrike" dirty="0">
                          <a:solidFill>
                            <a:srgbClr val="FFFFFF"/>
                          </a:solidFill>
                          <a:effectLst/>
                          <a:latin typeface="Arial" panose="020B0604020202020204" pitchFamily="34" charset="0"/>
                        </a:rPr>
                      </a:br>
                      <a:r>
                        <a:rPr lang="it-IT" sz="3200" b="1" i="0" u="none" strike="noStrike" dirty="0">
                          <a:solidFill>
                            <a:srgbClr val="FFFFFF"/>
                          </a:solidFill>
                          <a:effectLst/>
                          <a:latin typeface="Arial" panose="020B0604020202020204" pitchFamily="34" charset="0"/>
                        </a:rPr>
                        <a:t>(95% CI)</a:t>
                      </a:r>
                    </a:p>
                  </a:txBody>
                  <a:tcPr marL="67504" marR="67504" marT="67504" marB="675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r>
                        <a:rPr lang="it-IT" sz="3200" b="1" i="0" u="none" strike="noStrike" dirty="0">
                          <a:solidFill>
                            <a:schemeClr val="tx1"/>
                          </a:solidFill>
                          <a:effectLst/>
                          <a:latin typeface="Arial" panose="020B0604020202020204" pitchFamily="34" charset="0"/>
                        </a:rPr>
                        <a:t>4.4</a:t>
                      </a:r>
                    </a:p>
                  </a:txBody>
                  <a:tcPr marL="67504" marR="67504" marT="67504" marB="6750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2549024645"/>
                  </a:ext>
                </a:extLst>
              </a:tr>
              <a:tr h="804990">
                <a:tc vMerge="1">
                  <a:txBody>
                    <a:bodyPr/>
                    <a:lstStyle/>
                    <a:p>
                      <a:endParaRPr lang="it-IT"/>
                    </a:p>
                  </a:txBody>
                  <a:tcPr/>
                </a:tc>
                <a:tc>
                  <a:txBody>
                    <a:bodyPr/>
                    <a:lstStyle/>
                    <a:p>
                      <a:pPr algn="ctr" rtl="0" fontAlgn="t"/>
                      <a:r>
                        <a:rPr lang="it-IT" sz="3200" b="0" i="0" u="none" strike="noStrike" dirty="0">
                          <a:solidFill>
                            <a:schemeClr val="tx1"/>
                          </a:solidFill>
                          <a:effectLst/>
                          <a:latin typeface="Arial" panose="020B0604020202020204" pitchFamily="34" charset="0"/>
                        </a:rPr>
                        <a:t>(3.41 - 5.62)</a:t>
                      </a:r>
                    </a:p>
                  </a:txBody>
                  <a:tcPr marL="67504" marR="67504" marT="67504" marB="675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3662576"/>
                  </a:ext>
                </a:extLst>
              </a:tr>
            </a:tbl>
          </a:graphicData>
        </a:graphic>
      </p:graphicFrame>
      <p:sp>
        <p:nvSpPr>
          <p:cNvPr id="43" name="TextBox 42">
            <a:extLst>
              <a:ext uri="{FF2B5EF4-FFF2-40B4-BE49-F238E27FC236}">
                <a16:creationId xmlns:a16="http://schemas.microsoft.com/office/drawing/2014/main" id="{9D342C48-3148-4121-8E62-A604AEFD8C0E}"/>
              </a:ext>
            </a:extLst>
          </p:cNvPr>
          <p:cNvSpPr txBox="1"/>
          <p:nvPr/>
        </p:nvSpPr>
        <p:spPr>
          <a:xfrm>
            <a:off x="2073230" y="20067075"/>
            <a:ext cx="8518925" cy="3539430"/>
          </a:xfrm>
          <a:prstGeom prst="rect">
            <a:avLst/>
          </a:prstGeom>
        </p:spPr>
        <p:txBody>
          <a:bodyPr wrap="square">
            <a:spAutoFit/>
          </a:bodyPr>
          <a:lstStyle>
            <a:defPPr>
              <a:defRPr lang="en-US"/>
            </a:defPPr>
            <a:lvl1pPr algn="just">
              <a:spcBef>
                <a:spcPts val="2667"/>
              </a:spcBef>
              <a:defRPr sz="4000">
                <a:solidFill>
                  <a:schemeClr val="bg2">
                    <a:lumMod val="50000"/>
                  </a:schemeClr>
                </a:solidFill>
                <a:latin typeface="Arial" panose="020B0604020202020204" pitchFamily="34" charset="0"/>
                <a:cs typeface="Arial" panose="020B0604020202020204" pitchFamily="34" charset="0"/>
              </a:defRPr>
            </a:lvl1pPr>
          </a:lstStyle>
          <a:p>
            <a:r>
              <a:rPr lang="en-US" sz="3200" dirty="0">
                <a:solidFill>
                  <a:schemeClr val="tx1"/>
                </a:solidFill>
              </a:rPr>
              <a:t>The parameters that generate most uncertainty are transition probabilities (+32% variation). The costs of disease management also have a considerable impact on results: High values of costs for disease management costs generate higher cost-savings (+19%) and a lower BPT (-9%). </a:t>
            </a:r>
          </a:p>
        </p:txBody>
      </p:sp>
      <p:sp>
        <p:nvSpPr>
          <p:cNvPr id="44" name="Rectángulo 58">
            <a:extLst>
              <a:ext uri="{FF2B5EF4-FFF2-40B4-BE49-F238E27FC236}">
                <a16:creationId xmlns:a16="http://schemas.microsoft.com/office/drawing/2014/main" id="{8B2C9385-DB85-4A43-95EF-748CD28A0B4E}"/>
              </a:ext>
            </a:extLst>
          </p:cNvPr>
          <p:cNvSpPr/>
          <p:nvPr/>
        </p:nvSpPr>
        <p:spPr>
          <a:xfrm>
            <a:off x="2033368" y="24464991"/>
            <a:ext cx="4614304" cy="707886"/>
          </a:xfrm>
          <a:prstGeom prst="rect">
            <a:avLst/>
          </a:prstGeom>
          <a:noFill/>
          <a:ln>
            <a:noFill/>
          </a:ln>
        </p:spPr>
        <p:txBody>
          <a:bodyPr wrap="square">
            <a:spAutoFit/>
          </a:bodyPr>
          <a:lstStyle/>
          <a:p>
            <a:r>
              <a:rPr lang="en-US" sz="4000" dirty="0">
                <a:solidFill>
                  <a:schemeClr val="tx1">
                    <a:lumMod val="75000"/>
                    <a:lumOff val="25000"/>
                  </a:schemeClr>
                </a:solidFill>
                <a:latin typeface="Arial Black" panose="020B0A04020102020204" pitchFamily="34" charset="0"/>
                <a:cs typeface="Arial" panose="020B0604020202020204" pitchFamily="34" charset="0"/>
              </a:rPr>
              <a:t>Conclusions</a:t>
            </a:r>
            <a:endParaRPr lang="es-ES" sz="1100" dirty="0">
              <a:solidFill>
                <a:schemeClr val="tx1">
                  <a:lumMod val="75000"/>
                  <a:lumOff val="25000"/>
                </a:schemeClr>
              </a:solidFill>
            </a:endParaRPr>
          </a:p>
        </p:txBody>
      </p:sp>
      <p:sp>
        <p:nvSpPr>
          <p:cNvPr id="45" name="Rectángulo 59">
            <a:extLst>
              <a:ext uri="{FF2B5EF4-FFF2-40B4-BE49-F238E27FC236}">
                <a16:creationId xmlns:a16="http://schemas.microsoft.com/office/drawing/2014/main" id="{A5B2CA9B-86B5-4DFE-8E3A-669265E7DB3B}"/>
              </a:ext>
            </a:extLst>
          </p:cNvPr>
          <p:cNvSpPr/>
          <p:nvPr/>
        </p:nvSpPr>
        <p:spPr>
          <a:xfrm>
            <a:off x="2018736" y="25263323"/>
            <a:ext cx="8516919" cy="3939540"/>
          </a:xfrm>
          <a:prstGeom prst="rect">
            <a:avLst/>
          </a:prstGeom>
        </p:spPr>
        <p:txBody>
          <a:bodyPr wrap="square">
            <a:spAutoFit/>
          </a:bodyPr>
          <a:lstStyle/>
          <a:p>
            <a:pPr algn="just" defTabSz="416590" eaLnBrk="0" hangingPunct="0">
              <a:spcBef>
                <a:spcPct val="50000"/>
              </a:spcBef>
              <a:spcAft>
                <a:spcPts val="1200"/>
              </a:spcAft>
            </a:pPr>
            <a:r>
              <a:rPr lang="en-US" sz="3200" dirty="0">
                <a:latin typeface="Arial" panose="020B0604020202020204" pitchFamily="34" charset="0"/>
                <a:cs typeface="Arial" panose="020B0604020202020204" pitchFamily="34" charset="0"/>
              </a:rPr>
              <a:t>Investment in treatment of newly diagnosed patients will bring a significant reduction in disease complications which is associated to great economic benefits. </a:t>
            </a:r>
          </a:p>
          <a:p>
            <a:pPr algn="just" defTabSz="416590" eaLnBrk="0" hangingPunct="0">
              <a:spcBef>
                <a:spcPct val="50000"/>
              </a:spcBef>
            </a:pPr>
            <a:r>
              <a:rPr lang="en-US" sz="3200" dirty="0">
                <a:latin typeface="Arial" panose="020B0604020202020204" pitchFamily="34" charset="0"/>
                <a:cs typeface="Arial" panose="020B0604020202020204" pitchFamily="34" charset="0"/>
              </a:rPr>
              <a:t>This type of action can reduce the infection rate and clinical and economic disease burden of HCV infection in Italy.</a:t>
            </a:r>
            <a:endParaRPr lang="en-AU" sz="3200" dirty="0">
              <a:latin typeface="Arial" panose="020B0604020202020204" pitchFamily="34" charset="0"/>
              <a:cs typeface="Arial" panose="020B0604020202020204" pitchFamily="34" charset="0"/>
            </a:endParaRPr>
          </a:p>
        </p:txBody>
      </p:sp>
      <p:sp>
        <p:nvSpPr>
          <p:cNvPr id="46" name="Rectángulo 98">
            <a:extLst>
              <a:ext uri="{FF2B5EF4-FFF2-40B4-BE49-F238E27FC236}">
                <a16:creationId xmlns:a16="http://schemas.microsoft.com/office/drawing/2014/main" id="{C05BE871-A80E-4359-8F3D-C19988D05AEC}"/>
              </a:ext>
            </a:extLst>
          </p:cNvPr>
          <p:cNvSpPr/>
          <p:nvPr/>
        </p:nvSpPr>
        <p:spPr>
          <a:xfrm>
            <a:off x="929884" y="24406285"/>
            <a:ext cx="768096" cy="4796578"/>
          </a:xfrm>
          <a:prstGeom prst="rect">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48" name="CuadroTexto 99">
            <a:extLst>
              <a:ext uri="{FF2B5EF4-FFF2-40B4-BE49-F238E27FC236}">
                <a16:creationId xmlns:a16="http://schemas.microsoft.com/office/drawing/2014/main" id="{C8F91B0D-C993-4D0E-97C2-DD37C5E472F1}"/>
              </a:ext>
            </a:extLst>
          </p:cNvPr>
          <p:cNvSpPr txBox="1"/>
          <p:nvPr/>
        </p:nvSpPr>
        <p:spPr>
          <a:xfrm>
            <a:off x="1112356" y="24468482"/>
            <a:ext cx="45002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5</a:t>
            </a:r>
          </a:p>
        </p:txBody>
      </p:sp>
      <p:pic>
        <p:nvPicPr>
          <p:cNvPr id="8" name="Picture 7">
            <a:extLst>
              <a:ext uri="{FF2B5EF4-FFF2-40B4-BE49-F238E27FC236}">
                <a16:creationId xmlns:a16="http://schemas.microsoft.com/office/drawing/2014/main" id="{C2E27E2F-D9D0-4024-9A45-DE251DE4042C}"/>
              </a:ext>
            </a:extLst>
          </p:cNvPr>
          <p:cNvPicPr>
            <a:picLocks noChangeAspect="1"/>
          </p:cNvPicPr>
          <p:nvPr/>
        </p:nvPicPr>
        <p:blipFill>
          <a:blip r:embed="rId5"/>
          <a:stretch>
            <a:fillRect/>
          </a:stretch>
        </p:blipFill>
        <p:spPr>
          <a:xfrm>
            <a:off x="12089240" y="28335575"/>
            <a:ext cx="10872360" cy="6926040"/>
          </a:xfrm>
          <a:prstGeom prst="rect">
            <a:avLst/>
          </a:prstGeom>
        </p:spPr>
      </p:pic>
      <p:pic>
        <p:nvPicPr>
          <p:cNvPr id="12" name="Picture 11">
            <a:extLst>
              <a:ext uri="{FF2B5EF4-FFF2-40B4-BE49-F238E27FC236}">
                <a16:creationId xmlns:a16="http://schemas.microsoft.com/office/drawing/2014/main" id="{FB2B4686-7568-4C89-960D-2774C1659718}"/>
              </a:ext>
            </a:extLst>
          </p:cNvPr>
          <p:cNvPicPr>
            <a:picLocks noChangeAspect="1"/>
          </p:cNvPicPr>
          <p:nvPr/>
        </p:nvPicPr>
        <p:blipFill>
          <a:blip r:embed="rId6"/>
          <a:stretch>
            <a:fillRect/>
          </a:stretch>
        </p:blipFill>
        <p:spPr>
          <a:xfrm>
            <a:off x="12175996" y="21512506"/>
            <a:ext cx="11792872" cy="5655394"/>
          </a:xfrm>
          <a:prstGeom prst="rect">
            <a:avLst/>
          </a:prstGeom>
        </p:spPr>
      </p:pic>
      <p:sp>
        <p:nvSpPr>
          <p:cNvPr id="40" name="CuadroTexto 99">
            <a:extLst>
              <a:ext uri="{FF2B5EF4-FFF2-40B4-BE49-F238E27FC236}">
                <a16:creationId xmlns:a16="http://schemas.microsoft.com/office/drawing/2014/main" id="{8A58721F-A6D1-4B90-8973-1EB734E7BAEC}"/>
              </a:ext>
            </a:extLst>
          </p:cNvPr>
          <p:cNvSpPr txBox="1"/>
          <p:nvPr/>
        </p:nvSpPr>
        <p:spPr>
          <a:xfrm>
            <a:off x="1112356" y="30115607"/>
            <a:ext cx="450028" cy="769441"/>
          </a:xfrm>
          <a:prstGeom prst="rect">
            <a:avLst/>
          </a:prstGeom>
          <a:noFill/>
        </p:spPr>
        <p:txBody>
          <a:bodyPr wrap="square" rtlCol="0">
            <a:spAutoFit/>
          </a:bodyPr>
          <a:lstStyle/>
          <a:p>
            <a:pPr algn="ctr"/>
            <a:r>
              <a:rPr lang="es-ES" sz="4400" dirty="0">
                <a:solidFill>
                  <a:schemeClr val="bg1"/>
                </a:solidFill>
                <a:latin typeface="Arial Black" panose="020B0A04020102020204" pitchFamily="34" charset="0"/>
                <a:cs typeface="Arial" panose="020B0604020202020204" pitchFamily="34" charset="0"/>
              </a:rPr>
              <a:t>6</a:t>
            </a:r>
          </a:p>
        </p:txBody>
      </p:sp>
    </p:spTree>
    <p:extLst>
      <p:ext uri="{BB962C8B-B14F-4D97-AF65-F5344CB8AC3E}">
        <p14:creationId xmlns:p14="http://schemas.microsoft.com/office/powerpoint/2010/main" val="3806362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553</Words>
  <Application>Microsoft Macintosh PowerPoint</Application>
  <PresentationFormat>Personalizzato</PresentationFormat>
  <Paragraphs>38</Paragraphs>
  <Slides>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Calibri Light</vt:lpstr>
      <vt:lpstr>Calibri</vt:lpstr>
      <vt:lpstr>Arial Black</vt:lpstr>
      <vt:lpstr>Arial</vt:lpstr>
      <vt:lpstr>Office Theme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Maria Giovanna</cp:lastModifiedBy>
  <cp:revision>119</cp:revision>
  <cp:lastPrinted>2021-12-11T16:05:09Z</cp:lastPrinted>
  <dcterms:created xsi:type="dcterms:W3CDTF">2019-07-02T13:39:34Z</dcterms:created>
  <dcterms:modified xsi:type="dcterms:W3CDTF">2022-01-10T12:49:12Z</dcterms:modified>
</cp:coreProperties>
</file>